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6" r:id="rId2"/>
    <p:sldId id="314" r:id="rId3"/>
    <p:sldId id="400" r:id="rId4"/>
    <p:sldId id="402" r:id="rId5"/>
    <p:sldId id="404" r:id="rId6"/>
    <p:sldId id="403" r:id="rId7"/>
    <p:sldId id="405" r:id="rId8"/>
    <p:sldId id="406" r:id="rId9"/>
    <p:sldId id="462" r:id="rId10"/>
    <p:sldId id="408" r:id="rId11"/>
    <p:sldId id="389" r:id="rId12"/>
    <p:sldId id="409" r:id="rId13"/>
    <p:sldId id="410" r:id="rId14"/>
    <p:sldId id="411" r:id="rId15"/>
    <p:sldId id="412" r:id="rId16"/>
    <p:sldId id="415" r:id="rId17"/>
    <p:sldId id="414" r:id="rId18"/>
    <p:sldId id="416" r:id="rId19"/>
    <p:sldId id="418" r:id="rId20"/>
    <p:sldId id="430" r:id="rId21"/>
    <p:sldId id="431" r:id="rId22"/>
    <p:sldId id="413" r:id="rId23"/>
    <p:sldId id="417" r:id="rId24"/>
    <p:sldId id="434" r:id="rId25"/>
    <p:sldId id="393" r:id="rId26"/>
    <p:sldId id="432" r:id="rId27"/>
    <p:sldId id="419" r:id="rId28"/>
    <p:sldId id="435" r:id="rId29"/>
    <p:sldId id="420" r:id="rId30"/>
    <p:sldId id="395" r:id="rId31"/>
    <p:sldId id="421" r:id="rId32"/>
    <p:sldId id="422" r:id="rId33"/>
    <p:sldId id="423" r:id="rId34"/>
    <p:sldId id="424" r:id="rId35"/>
    <p:sldId id="433" r:id="rId36"/>
    <p:sldId id="396" r:id="rId37"/>
    <p:sldId id="425" r:id="rId38"/>
    <p:sldId id="426" r:id="rId39"/>
    <p:sldId id="427" r:id="rId40"/>
    <p:sldId id="429" r:id="rId41"/>
    <p:sldId id="428" r:id="rId42"/>
    <p:sldId id="398" r:id="rId43"/>
    <p:sldId id="440" r:id="rId44"/>
    <p:sldId id="441" r:id="rId45"/>
    <p:sldId id="442" r:id="rId46"/>
    <p:sldId id="443" r:id="rId47"/>
    <p:sldId id="444" r:id="rId48"/>
    <p:sldId id="445" r:id="rId49"/>
    <p:sldId id="399" r:id="rId50"/>
    <p:sldId id="439" r:id="rId51"/>
    <p:sldId id="397" r:id="rId52"/>
    <p:sldId id="446" r:id="rId53"/>
    <p:sldId id="447" r:id="rId54"/>
    <p:sldId id="449" r:id="rId55"/>
    <p:sldId id="450" r:id="rId56"/>
    <p:sldId id="460" r:id="rId57"/>
    <p:sldId id="461" r:id="rId58"/>
    <p:sldId id="456" r:id="rId59"/>
    <p:sldId id="452" r:id="rId60"/>
    <p:sldId id="454" r:id="rId61"/>
    <p:sldId id="455" r:id="rId62"/>
    <p:sldId id="451" r:id="rId63"/>
    <p:sldId id="453" r:id="rId64"/>
    <p:sldId id="458" r:id="rId65"/>
    <p:sldId id="457" r:id="rId66"/>
    <p:sldId id="459" r:id="rId67"/>
    <p:sldId id="436" r:id="rId68"/>
    <p:sldId id="437" r:id="rId69"/>
    <p:sldId id="438"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2EBD6F-EA2C-4874-BD55-FF1C7D9A8CD3}">
          <p14:sldIdLst>
            <p14:sldId id="256"/>
            <p14:sldId id="314"/>
            <p14:sldId id="400"/>
            <p14:sldId id="402"/>
            <p14:sldId id="404"/>
            <p14:sldId id="403"/>
            <p14:sldId id="405"/>
            <p14:sldId id="406"/>
            <p14:sldId id="462"/>
            <p14:sldId id="408"/>
            <p14:sldId id="389"/>
            <p14:sldId id="409"/>
            <p14:sldId id="410"/>
            <p14:sldId id="411"/>
            <p14:sldId id="412"/>
            <p14:sldId id="415"/>
            <p14:sldId id="414"/>
            <p14:sldId id="416"/>
            <p14:sldId id="418"/>
            <p14:sldId id="430"/>
            <p14:sldId id="431"/>
            <p14:sldId id="413"/>
            <p14:sldId id="417"/>
            <p14:sldId id="434"/>
            <p14:sldId id="393"/>
            <p14:sldId id="432"/>
            <p14:sldId id="419"/>
            <p14:sldId id="435"/>
            <p14:sldId id="420"/>
            <p14:sldId id="395"/>
            <p14:sldId id="421"/>
            <p14:sldId id="422"/>
            <p14:sldId id="423"/>
            <p14:sldId id="424"/>
            <p14:sldId id="433"/>
            <p14:sldId id="396"/>
            <p14:sldId id="425"/>
            <p14:sldId id="426"/>
            <p14:sldId id="427"/>
            <p14:sldId id="429"/>
            <p14:sldId id="428"/>
            <p14:sldId id="398"/>
            <p14:sldId id="440"/>
            <p14:sldId id="441"/>
            <p14:sldId id="442"/>
            <p14:sldId id="443"/>
            <p14:sldId id="444"/>
            <p14:sldId id="445"/>
            <p14:sldId id="399"/>
            <p14:sldId id="439"/>
            <p14:sldId id="397"/>
            <p14:sldId id="446"/>
            <p14:sldId id="447"/>
            <p14:sldId id="449"/>
            <p14:sldId id="450"/>
            <p14:sldId id="460"/>
            <p14:sldId id="461"/>
            <p14:sldId id="456"/>
            <p14:sldId id="452"/>
            <p14:sldId id="454"/>
            <p14:sldId id="455"/>
            <p14:sldId id="451"/>
            <p14:sldId id="453"/>
            <p14:sldId id="458"/>
            <p14:sldId id="457"/>
            <p14:sldId id="459"/>
            <p14:sldId id="436"/>
            <p14:sldId id="437"/>
            <p14:sldId id="4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545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412" autoAdjust="0"/>
  </p:normalViewPr>
  <p:slideViewPr>
    <p:cSldViewPr snapToGrid="0">
      <p:cViewPr varScale="1">
        <p:scale>
          <a:sx n="61" d="100"/>
          <a:sy n="61" d="100"/>
        </p:scale>
        <p:origin x="78" y="135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9E4451-0A02-4BEA-A4AC-593BC7FF199E}" type="datetimeFigureOut">
              <a:rPr lang="en-US" smtClean="0"/>
              <a:pPr/>
              <a:t>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DD7874-96C3-44F2-A474-0ECF27D60CE2}" type="slidenum">
              <a:rPr lang="en-US" smtClean="0"/>
              <a:pPr/>
              <a:t>‹#›</a:t>
            </a:fld>
            <a:endParaRPr lang="en-US"/>
          </a:p>
        </p:txBody>
      </p:sp>
    </p:spTree>
    <p:extLst>
      <p:ext uri="{BB962C8B-B14F-4D97-AF65-F5344CB8AC3E}">
        <p14:creationId xmlns:p14="http://schemas.microsoft.com/office/powerpoint/2010/main" val="4293703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D7874-96C3-44F2-A474-0ECF27D60CE2}" type="slidenum">
              <a:rPr lang="en-US" smtClean="0"/>
              <a:pPr/>
              <a:t>10</a:t>
            </a:fld>
            <a:endParaRPr lang="en-US"/>
          </a:p>
        </p:txBody>
      </p:sp>
    </p:spTree>
    <p:extLst>
      <p:ext uri="{BB962C8B-B14F-4D97-AF65-F5344CB8AC3E}">
        <p14:creationId xmlns:p14="http://schemas.microsoft.com/office/powerpoint/2010/main" val="1036975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8"/>
          <p:cNvSpPr>
            <a:spLocks noChangeShapeType="1"/>
          </p:cNvSpPr>
          <p:nvPr/>
        </p:nvSpPr>
        <p:spPr bwMode="auto">
          <a:xfrm>
            <a:off x="762000" y="3810000"/>
            <a:ext cx="7696200" cy="0"/>
          </a:xfrm>
          <a:prstGeom prst="line">
            <a:avLst/>
          </a:prstGeom>
          <a:noFill/>
          <a:ln w="57150">
            <a:solidFill>
              <a:schemeClr val="tx1"/>
            </a:solidFill>
            <a:round/>
            <a:headEnd/>
            <a:tailEnd/>
          </a:ln>
          <a:effectLst/>
        </p:spPr>
        <p:txBody>
          <a:bodyPr/>
          <a:lstStyle/>
          <a:p>
            <a:pPr fontAlgn="base">
              <a:spcBef>
                <a:spcPct val="0"/>
              </a:spcBef>
              <a:spcAft>
                <a:spcPct val="0"/>
              </a:spcAft>
              <a:defRPr/>
            </a:pPr>
            <a:endParaRPr lang="en-US">
              <a:solidFill>
                <a:srgbClr val="000000"/>
              </a:solidFill>
              <a:latin typeface="Arial" charset="0"/>
            </a:endParaRPr>
          </a:p>
        </p:txBody>
      </p:sp>
      <p:pic>
        <p:nvPicPr>
          <p:cNvPr id="5" name="Picture 10" descr="GIT"/>
          <p:cNvPicPr>
            <a:picLocks noChangeAspect="1" noChangeArrowheads="1"/>
          </p:cNvPicPr>
          <p:nvPr userDrawn="1"/>
        </p:nvPicPr>
        <p:blipFill>
          <a:blip r:embed="rId2" cstate="screen"/>
          <a:srcRect/>
          <a:stretch>
            <a:fillRect/>
          </a:stretch>
        </p:blipFill>
        <p:spPr bwMode="auto">
          <a:xfrm>
            <a:off x="152400" y="6245225"/>
            <a:ext cx="1600200" cy="536575"/>
          </a:xfrm>
          <a:prstGeom prst="rect">
            <a:avLst/>
          </a:prstGeom>
          <a:noFill/>
          <a:ln w="9525">
            <a:noFill/>
            <a:miter lim="800000"/>
            <a:headEnd/>
            <a:tailEnd/>
          </a:ln>
        </p:spPr>
      </p:pic>
      <p:sp>
        <p:nvSpPr>
          <p:cNvPr id="4098" name="Rectangle 2"/>
          <p:cNvSpPr>
            <a:spLocks noGrp="1" noChangeArrowheads="1"/>
          </p:cNvSpPr>
          <p:nvPr>
            <p:ph type="ctrTitle"/>
          </p:nvPr>
        </p:nvSpPr>
        <p:spPr>
          <a:xfrm>
            <a:off x="685800" y="1676400"/>
            <a:ext cx="7772400" cy="1470025"/>
          </a:xfrm>
        </p:spPr>
        <p:txBody>
          <a:bodyPr/>
          <a:lstStyle>
            <a:lvl1pPr>
              <a:defRPr sz="3600"/>
            </a:lvl1pPr>
          </a:lstStyle>
          <a:p>
            <a:r>
              <a:rPr lang="en-US" dirty="0"/>
              <a:t>Click to edit Master title style</a:t>
            </a:r>
          </a:p>
        </p:txBody>
      </p:sp>
      <p:sp>
        <p:nvSpPr>
          <p:cNvPr id="4099" name="Rectangle 3"/>
          <p:cNvSpPr>
            <a:spLocks noGrp="1" noChangeArrowheads="1"/>
          </p:cNvSpPr>
          <p:nvPr>
            <p:ph type="subTitle" idx="1"/>
          </p:nvPr>
        </p:nvSpPr>
        <p:spPr>
          <a:xfrm>
            <a:off x="762000" y="4267200"/>
            <a:ext cx="7728452" cy="1371600"/>
          </a:xfrm>
        </p:spPr>
        <p:txBody>
          <a:bodyPr>
            <a:normAutofit/>
          </a:bodyPr>
          <a:lstStyle>
            <a:lvl1pPr marL="0" indent="0" algn="ctr">
              <a:buFont typeface="Wingdings" pitchFamily="2" charset="2"/>
              <a:buNone/>
              <a:defRPr sz="2400"/>
            </a:lvl1pPr>
          </a:lstStyle>
          <a:p>
            <a:r>
              <a:rPr lang="en-US" dirty="0"/>
              <a:t>Click to edit Master subtitle style</a:t>
            </a:r>
          </a:p>
        </p:txBody>
      </p:sp>
      <p:sp>
        <p:nvSpPr>
          <p:cNvPr id="15" name="Rectangle 5"/>
          <p:cNvSpPr>
            <a:spLocks noGrp="1" noChangeArrowheads="1"/>
          </p:cNvSpPr>
          <p:nvPr>
            <p:ph type="ftr" sz="quarter" idx="10"/>
          </p:nvPr>
        </p:nvSpPr>
        <p:spPr/>
        <p:txBody>
          <a:bodyPr/>
          <a:lstStyle>
            <a:lvl1pPr>
              <a:defRPr>
                <a:latin typeface="+mn-lt"/>
              </a:defRPr>
            </a:lvl1pPr>
          </a:lstStyle>
          <a:p>
            <a:pPr>
              <a:defRPr/>
            </a:pPr>
            <a:endParaRPr lang="en-US" dirty="0">
              <a:solidFill>
                <a:srgbClr val="000000"/>
              </a:solidFill>
            </a:endParaRPr>
          </a:p>
        </p:txBody>
      </p:sp>
      <p:pic>
        <p:nvPicPr>
          <p:cNvPr id="16" name="Picture 2"/>
          <p:cNvPicPr>
            <a:picLocks noChangeAspect="1" noChangeArrowheads="1"/>
          </p:cNvPicPr>
          <p:nvPr userDrawn="1"/>
        </p:nvPicPr>
        <p:blipFill>
          <a:blip r:embed="rId3" cstate="print"/>
          <a:srcRect/>
          <a:stretch>
            <a:fillRect/>
          </a:stretch>
        </p:blipFill>
        <p:spPr bwMode="auto">
          <a:xfrm>
            <a:off x="7848600" y="6228897"/>
            <a:ext cx="1283705" cy="600075"/>
          </a:xfrm>
          <a:prstGeom prst="rect">
            <a:avLst/>
          </a:prstGeom>
          <a:noFill/>
          <a:ln w="9525">
            <a:noFill/>
            <a:miter lim="800000"/>
            <a:headEnd/>
            <a:tailEnd/>
          </a:ln>
        </p:spPr>
      </p:pic>
      <p:sp>
        <p:nvSpPr>
          <p:cNvPr id="17" name="Rectangle 5"/>
          <p:cNvSpPr txBox="1">
            <a:spLocks noChangeArrowheads="1"/>
          </p:cNvSpPr>
          <p:nvPr userDrawn="1"/>
        </p:nvSpPr>
        <p:spPr>
          <a:xfrm>
            <a:off x="4619172" y="6321538"/>
            <a:ext cx="3276600" cy="414792"/>
          </a:xfrm>
          <a:prstGeom prst="rect">
            <a:avLst/>
          </a:prstGeom>
          <a:ln/>
        </p:spPr>
        <p:txBody>
          <a:bodyPr/>
          <a:lstStyle>
            <a:lvl1pPr algn="r">
              <a:defRPr>
                <a:latin typeface="Copperplate Gothic Bold"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Copperplate Gothic Bold" pitchFamily="34" charset="0"/>
                <a:ea typeface="+mn-ea"/>
                <a:cs typeface="+mn-cs"/>
              </a:rPr>
              <a:t>Daniel Guggenheim School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Copperplate Gothic Bold" pitchFamily="34" charset="0"/>
                <a:ea typeface="+mn-ea"/>
                <a:cs typeface="+mn-cs"/>
              </a:rPr>
              <a:t>of Aerospace Engineering</a:t>
            </a:r>
            <a:endParaRPr kumimoji="0" lang="en-US" sz="1050" b="0" i="0" u="none" strike="noStrike" kern="1200" cap="none" spc="0" normalizeH="0" baseline="0" noProof="0" dirty="0">
              <a:ln>
                <a:noFill/>
              </a:ln>
              <a:solidFill>
                <a:srgbClr val="000000"/>
              </a:solidFill>
              <a:effectLst/>
              <a:uLnTx/>
              <a:uFillTx/>
              <a:latin typeface="Copperplate Gothic Bold" pitchFamily="34" charset="0"/>
              <a:ea typeface="+mn-ea"/>
              <a:cs typeface="+mn-cs"/>
            </a:endParaRPr>
          </a:p>
        </p:txBody>
      </p:sp>
    </p:spTree>
    <p:extLst>
      <p:ext uri="{BB962C8B-B14F-4D97-AF65-F5344CB8AC3E}">
        <p14:creationId xmlns:p14="http://schemas.microsoft.com/office/powerpoint/2010/main" val="2724565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16133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
            <a:ext cx="2209800" cy="6049963"/>
          </a:xfrm>
        </p:spPr>
        <p:txBody>
          <a:bodyPr vert="eaVert"/>
          <a:lstStyle>
            <a:lvl1pPr>
              <a:defRPr sz="4400"/>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76200" y="76200"/>
            <a:ext cx="6477000" cy="6049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71042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914400"/>
          </a:xfrm>
        </p:spPr>
        <p:txBody>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152400" y="1143000"/>
            <a:ext cx="8839200" cy="4953000"/>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9429166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291468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a:p>
        </p:txBody>
      </p:sp>
      <p:sp>
        <p:nvSpPr>
          <p:cNvPr id="3" name="Content Placeholder 2"/>
          <p:cNvSpPr>
            <a:spLocks noGrp="1"/>
          </p:cNvSpPr>
          <p:nvPr>
            <p:ph sz="half" idx="1"/>
          </p:nvPr>
        </p:nvSpPr>
        <p:spPr>
          <a:xfrm>
            <a:off x="76200" y="1371600"/>
            <a:ext cx="4343400" cy="47545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72000" y="1371600"/>
            <a:ext cx="4343400" cy="47545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928593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lvl1pPr>
              <a:defRPr sz="3600"/>
            </a:lvl1pPr>
          </a:lstStyle>
          <a:p>
            <a:r>
              <a:rPr lang="en-US" smtClean="0"/>
              <a:t>Click to edit Master title style</a:t>
            </a:r>
            <a:endParaRPr lang="en-US"/>
          </a:p>
        </p:txBody>
      </p:sp>
      <p:sp>
        <p:nvSpPr>
          <p:cNvPr id="3" name="Text Placeholder 2"/>
          <p:cNvSpPr>
            <a:spLocks noGrp="1"/>
          </p:cNvSpPr>
          <p:nvPr>
            <p:ph type="body" idx="1"/>
          </p:nvPr>
        </p:nvSpPr>
        <p:spPr>
          <a:xfrm>
            <a:off x="457200" y="1219200"/>
            <a:ext cx="4040188" cy="803275"/>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224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803275"/>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0224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ftr" sz="quarter" idx="10"/>
          </p:nvPr>
        </p:nvSpPr>
        <p:spPr>
          <a:ln/>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367068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812028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496599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586230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88068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7620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5123" name="Rectangle 3"/>
          <p:cNvSpPr>
            <a:spLocks noGrp="1" noChangeArrowheads="1"/>
          </p:cNvSpPr>
          <p:nvPr>
            <p:ph type="body" idx="1"/>
          </p:nvPr>
        </p:nvSpPr>
        <p:spPr bwMode="auto">
          <a:xfrm>
            <a:off x="152400" y="1143000"/>
            <a:ext cx="8839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77" name="Rectangle 5"/>
          <p:cNvSpPr>
            <a:spLocks noGrp="1" noChangeArrowheads="1"/>
          </p:cNvSpPr>
          <p:nvPr>
            <p:ph type="ftr" sz="quarter" idx="3"/>
          </p:nvPr>
        </p:nvSpPr>
        <p:spPr bwMode="auto">
          <a:xfrm>
            <a:off x="3314700" y="6305550"/>
            <a:ext cx="2514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latin typeface="+mn-lt"/>
              </a:defRPr>
            </a:lvl1pPr>
          </a:lstStyle>
          <a:p>
            <a:pPr fontAlgn="base">
              <a:spcBef>
                <a:spcPct val="0"/>
              </a:spcBef>
              <a:spcAft>
                <a:spcPct val="0"/>
              </a:spcAft>
              <a:defRPr/>
            </a:pPr>
            <a:endParaRPr lang="en-US" dirty="0">
              <a:solidFill>
                <a:srgbClr val="000000"/>
              </a:solidFill>
            </a:endParaRPr>
          </a:p>
        </p:txBody>
      </p:sp>
      <p:sp>
        <p:nvSpPr>
          <p:cNvPr id="3079" name="Line 7"/>
          <p:cNvSpPr>
            <a:spLocks noChangeShapeType="1"/>
          </p:cNvSpPr>
          <p:nvPr/>
        </p:nvSpPr>
        <p:spPr bwMode="auto">
          <a:xfrm>
            <a:off x="457200" y="1047750"/>
            <a:ext cx="8229600" cy="0"/>
          </a:xfrm>
          <a:prstGeom prst="line">
            <a:avLst/>
          </a:prstGeom>
          <a:noFill/>
          <a:ln w="57150">
            <a:solidFill>
              <a:schemeClr val="tx1"/>
            </a:solidFill>
            <a:round/>
            <a:headEnd/>
            <a:tailEnd/>
          </a:ln>
          <a:effectLst/>
        </p:spPr>
        <p:txBody>
          <a:bodyPr/>
          <a:lstStyle/>
          <a:p>
            <a:pPr algn="ctr" fontAlgn="base">
              <a:spcBef>
                <a:spcPct val="0"/>
              </a:spcBef>
              <a:spcAft>
                <a:spcPct val="0"/>
              </a:spcAft>
              <a:defRPr/>
            </a:pPr>
            <a:endParaRPr lang="en-US">
              <a:solidFill>
                <a:srgbClr val="000000"/>
              </a:solidFill>
              <a:latin typeface="Arial" charset="0"/>
            </a:endParaRPr>
          </a:p>
        </p:txBody>
      </p:sp>
      <p:pic>
        <p:nvPicPr>
          <p:cNvPr id="5126" name="Picture 9" descr="GIT"/>
          <p:cNvPicPr>
            <a:picLocks noChangeAspect="1" noChangeArrowheads="1"/>
          </p:cNvPicPr>
          <p:nvPr/>
        </p:nvPicPr>
        <p:blipFill>
          <a:blip r:embed="rId13" cstate="screen"/>
          <a:srcRect/>
          <a:stretch>
            <a:fillRect/>
          </a:stretch>
        </p:blipFill>
        <p:spPr bwMode="auto">
          <a:xfrm>
            <a:off x="152400" y="6245225"/>
            <a:ext cx="1600200" cy="536575"/>
          </a:xfrm>
          <a:prstGeom prst="rect">
            <a:avLst/>
          </a:prstGeom>
          <a:noFill/>
          <a:ln w="9525">
            <a:noFill/>
            <a:miter lim="800000"/>
            <a:headEnd/>
            <a:tailEnd/>
          </a:ln>
        </p:spPr>
      </p:pic>
      <p:pic>
        <p:nvPicPr>
          <p:cNvPr id="20" name="Picture 2"/>
          <p:cNvPicPr>
            <a:picLocks noChangeAspect="1" noChangeArrowheads="1"/>
          </p:cNvPicPr>
          <p:nvPr/>
        </p:nvPicPr>
        <p:blipFill>
          <a:blip r:embed="rId14" cstate="print"/>
          <a:srcRect/>
          <a:stretch>
            <a:fillRect/>
          </a:stretch>
        </p:blipFill>
        <p:spPr bwMode="auto">
          <a:xfrm>
            <a:off x="7848600" y="6228897"/>
            <a:ext cx="1283705" cy="600075"/>
          </a:xfrm>
          <a:prstGeom prst="rect">
            <a:avLst/>
          </a:prstGeom>
          <a:noFill/>
          <a:ln w="9525">
            <a:noFill/>
            <a:miter lim="800000"/>
            <a:headEnd/>
            <a:tailEnd/>
          </a:ln>
        </p:spPr>
      </p:pic>
      <p:sp>
        <p:nvSpPr>
          <p:cNvPr id="21" name="Rectangle 5"/>
          <p:cNvSpPr txBox="1">
            <a:spLocks noChangeArrowheads="1"/>
          </p:cNvSpPr>
          <p:nvPr/>
        </p:nvSpPr>
        <p:spPr>
          <a:xfrm>
            <a:off x="4619172" y="6321538"/>
            <a:ext cx="3276600" cy="414792"/>
          </a:xfrm>
          <a:prstGeom prst="rect">
            <a:avLst/>
          </a:prstGeom>
          <a:ln/>
        </p:spPr>
        <p:txBody>
          <a:bodyPr/>
          <a:lstStyle>
            <a:lvl1pPr algn="r">
              <a:defRPr>
                <a:latin typeface="Copperplate Gothic Bold"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Copperplate Gothic Bold" pitchFamily="34" charset="0"/>
                <a:ea typeface="+mn-ea"/>
                <a:cs typeface="+mn-cs"/>
              </a:rPr>
              <a:t>Daniel Guggenheim School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Copperplate Gothic Bold" pitchFamily="34" charset="0"/>
                <a:ea typeface="+mn-ea"/>
                <a:cs typeface="+mn-cs"/>
              </a:rPr>
              <a:t>of Aerospace Engineering</a:t>
            </a:r>
            <a:endParaRPr kumimoji="0" lang="en-US" sz="1050" b="0" i="0" u="none" strike="noStrike" kern="1200" cap="none" spc="0" normalizeH="0" baseline="0" noProof="0" dirty="0">
              <a:ln>
                <a:noFill/>
              </a:ln>
              <a:solidFill>
                <a:srgbClr val="000000"/>
              </a:solidFill>
              <a:effectLst/>
              <a:uLnTx/>
              <a:uFillTx/>
              <a:latin typeface="Copperplate Gothic Bold" pitchFamily="34" charset="0"/>
              <a:ea typeface="+mn-ea"/>
              <a:cs typeface="+mn-cs"/>
            </a:endParaRPr>
          </a:p>
        </p:txBody>
      </p:sp>
      <p:sp>
        <p:nvSpPr>
          <p:cNvPr id="9" name="TextBox 8"/>
          <p:cNvSpPr txBox="1"/>
          <p:nvPr/>
        </p:nvSpPr>
        <p:spPr>
          <a:xfrm>
            <a:off x="0" y="6370904"/>
            <a:ext cx="9144000" cy="307777"/>
          </a:xfrm>
          <a:prstGeom prst="rect">
            <a:avLst/>
          </a:prstGeom>
          <a:noFill/>
        </p:spPr>
        <p:txBody>
          <a:bodyPr wrap="square" rtlCol="0">
            <a:spAutoFit/>
          </a:bodyPr>
          <a:lstStyle/>
          <a:p>
            <a:pPr algn="ctr"/>
            <a:fld id="{5F712D51-228F-48B0-BFB6-36EC05E280AD}" type="slidenum">
              <a:rPr lang="en-US" sz="1400" smtClean="0"/>
              <a:pPr algn="ctr"/>
              <a:t>‹#›</a:t>
            </a:fld>
            <a:endParaRPr lang="en-US" sz="1400" dirty="0"/>
          </a:p>
        </p:txBody>
      </p:sp>
    </p:spTree>
    <p:extLst>
      <p:ext uri="{BB962C8B-B14F-4D97-AF65-F5344CB8AC3E}">
        <p14:creationId xmlns:p14="http://schemas.microsoft.com/office/powerpoint/2010/main" val="2717769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3600">
          <a:solidFill>
            <a:schemeClr val="accent2"/>
          </a:solidFill>
          <a:latin typeface="Arial Narrow" pitchFamily="34" charset="0"/>
          <a:ea typeface="+mj-ea"/>
          <a:cs typeface="+mj-cs"/>
        </a:defRPr>
      </a:lvl1pPr>
      <a:lvl2pPr algn="ctr" rtl="0" eaLnBrk="0" fontAlgn="base" hangingPunct="0">
        <a:spcBef>
          <a:spcPct val="0"/>
        </a:spcBef>
        <a:spcAft>
          <a:spcPct val="0"/>
        </a:spcAft>
        <a:defRPr sz="3600">
          <a:solidFill>
            <a:schemeClr val="accent2"/>
          </a:solidFill>
          <a:latin typeface="Times New Roman" pitchFamily="18" charset="0"/>
        </a:defRPr>
      </a:lvl2pPr>
      <a:lvl3pPr algn="ctr" rtl="0" eaLnBrk="0" fontAlgn="base" hangingPunct="0">
        <a:spcBef>
          <a:spcPct val="0"/>
        </a:spcBef>
        <a:spcAft>
          <a:spcPct val="0"/>
        </a:spcAft>
        <a:defRPr sz="3600">
          <a:solidFill>
            <a:schemeClr val="accent2"/>
          </a:solidFill>
          <a:latin typeface="Times New Roman" pitchFamily="18" charset="0"/>
        </a:defRPr>
      </a:lvl3pPr>
      <a:lvl4pPr algn="ctr" rtl="0" eaLnBrk="0" fontAlgn="base" hangingPunct="0">
        <a:spcBef>
          <a:spcPct val="0"/>
        </a:spcBef>
        <a:spcAft>
          <a:spcPct val="0"/>
        </a:spcAft>
        <a:defRPr sz="3600">
          <a:solidFill>
            <a:schemeClr val="accent2"/>
          </a:solidFill>
          <a:latin typeface="Times New Roman" pitchFamily="18" charset="0"/>
        </a:defRPr>
      </a:lvl4pPr>
      <a:lvl5pPr algn="ctr" rtl="0" eaLnBrk="0" fontAlgn="base" hangingPunct="0">
        <a:spcBef>
          <a:spcPct val="0"/>
        </a:spcBef>
        <a:spcAft>
          <a:spcPct val="0"/>
        </a:spcAft>
        <a:defRPr sz="3600">
          <a:solidFill>
            <a:schemeClr val="accent2"/>
          </a:solidFill>
          <a:latin typeface="Times New Roman" pitchFamily="18" charset="0"/>
        </a:defRPr>
      </a:lvl5pPr>
      <a:lvl6pPr marL="457200" algn="ctr" rtl="0" fontAlgn="base">
        <a:spcBef>
          <a:spcPct val="0"/>
        </a:spcBef>
        <a:spcAft>
          <a:spcPct val="0"/>
        </a:spcAft>
        <a:defRPr sz="4400">
          <a:solidFill>
            <a:schemeClr val="accent2"/>
          </a:solidFill>
          <a:latin typeface="Times New Roman" pitchFamily="18" charset="0"/>
        </a:defRPr>
      </a:lvl6pPr>
      <a:lvl7pPr marL="914400" algn="ctr" rtl="0" fontAlgn="base">
        <a:spcBef>
          <a:spcPct val="0"/>
        </a:spcBef>
        <a:spcAft>
          <a:spcPct val="0"/>
        </a:spcAft>
        <a:defRPr sz="4400">
          <a:solidFill>
            <a:schemeClr val="accent2"/>
          </a:solidFill>
          <a:latin typeface="Times New Roman" pitchFamily="18" charset="0"/>
        </a:defRPr>
      </a:lvl7pPr>
      <a:lvl8pPr marL="1371600" algn="ctr" rtl="0" fontAlgn="base">
        <a:spcBef>
          <a:spcPct val="0"/>
        </a:spcBef>
        <a:spcAft>
          <a:spcPct val="0"/>
        </a:spcAft>
        <a:defRPr sz="4400">
          <a:solidFill>
            <a:schemeClr val="accent2"/>
          </a:solidFill>
          <a:latin typeface="Times New Roman" pitchFamily="18" charset="0"/>
        </a:defRPr>
      </a:lvl8pPr>
      <a:lvl9pPr marL="1828800" algn="ctr" rtl="0" fontAlgn="base">
        <a:spcBef>
          <a:spcPct val="0"/>
        </a:spcBef>
        <a:spcAft>
          <a:spcPct val="0"/>
        </a:spcAft>
        <a:defRPr sz="4400">
          <a:solidFill>
            <a:schemeClr val="accent2"/>
          </a:solidFill>
          <a:latin typeface="Times New Roman" pitchFamily="18" charset="0"/>
        </a:defRPr>
      </a:lvl9pPr>
    </p:titleStyle>
    <p:bodyStyle>
      <a:lvl1pPr marL="342900" indent="-342900" algn="l" rtl="0" eaLnBrk="0" fontAlgn="base" hangingPunct="0">
        <a:spcBef>
          <a:spcPct val="20000"/>
        </a:spcBef>
        <a:spcAft>
          <a:spcPct val="0"/>
        </a:spcAft>
        <a:buSzPct val="85000"/>
        <a:buFont typeface="Wingdings" pitchFamily="2" charset="2"/>
        <a:buChar char="v"/>
        <a:tabLst>
          <a:tab pos="285750" algn="l"/>
        </a:tabLst>
        <a:defRPr sz="2800">
          <a:solidFill>
            <a:schemeClr val="accent2"/>
          </a:solidFill>
          <a:latin typeface="Arial Narrow" pitchFamily="34" charset="0"/>
          <a:ea typeface="+mn-ea"/>
          <a:cs typeface="+mn-cs"/>
        </a:defRPr>
      </a:lvl1pPr>
      <a:lvl2pPr marL="742950" indent="-285750" algn="l" rtl="0" eaLnBrk="0" fontAlgn="base" hangingPunct="0">
        <a:spcBef>
          <a:spcPct val="20000"/>
        </a:spcBef>
        <a:spcAft>
          <a:spcPct val="0"/>
        </a:spcAft>
        <a:buFont typeface="Wingdings" pitchFamily="2" charset="2"/>
        <a:buChar char="§"/>
        <a:tabLst>
          <a:tab pos="285750" algn="l"/>
        </a:tabLst>
        <a:defRPr sz="2000">
          <a:solidFill>
            <a:schemeClr val="tx1"/>
          </a:solidFill>
          <a:latin typeface="Arial Narrow" pitchFamily="34" charset="0"/>
        </a:defRPr>
      </a:lvl2pPr>
      <a:lvl3pPr marL="1143000" indent="-228600" algn="l" rtl="0" eaLnBrk="0" fontAlgn="base" hangingPunct="0">
        <a:spcBef>
          <a:spcPct val="20000"/>
        </a:spcBef>
        <a:spcAft>
          <a:spcPct val="0"/>
        </a:spcAft>
        <a:buChar char="•"/>
        <a:tabLst>
          <a:tab pos="285750" algn="l"/>
        </a:tabLst>
        <a:defRPr sz="1800">
          <a:solidFill>
            <a:schemeClr val="tx1"/>
          </a:solidFill>
          <a:latin typeface="Arial Narrow" pitchFamily="34" charset="0"/>
        </a:defRPr>
      </a:lvl3pPr>
      <a:lvl4pPr marL="1600200" indent="-228600" algn="l" rtl="0" eaLnBrk="0" fontAlgn="base" hangingPunct="0">
        <a:spcBef>
          <a:spcPct val="20000"/>
        </a:spcBef>
        <a:spcAft>
          <a:spcPct val="0"/>
        </a:spcAft>
        <a:buChar char="–"/>
        <a:tabLst>
          <a:tab pos="285750" algn="l"/>
        </a:tabLst>
        <a:defRPr sz="1600">
          <a:solidFill>
            <a:schemeClr val="tx1"/>
          </a:solidFill>
          <a:latin typeface="Arial Narrow" pitchFamily="34" charset="0"/>
        </a:defRPr>
      </a:lvl4pPr>
      <a:lvl5pPr marL="2057400" indent="-228600" algn="l" rtl="0" eaLnBrk="0" fontAlgn="base" hangingPunct="0">
        <a:spcBef>
          <a:spcPct val="20000"/>
        </a:spcBef>
        <a:spcAft>
          <a:spcPct val="0"/>
        </a:spcAft>
        <a:buChar char="»"/>
        <a:tabLst>
          <a:tab pos="285750" algn="l"/>
        </a:tabLst>
        <a:defRPr sz="1600">
          <a:solidFill>
            <a:schemeClr val="tx1"/>
          </a:solidFill>
          <a:latin typeface="Arial Narrow" pitchFamily="34" charset="0"/>
        </a:defRPr>
      </a:lvl5pPr>
      <a:lvl6pPr marL="2514600" indent="-228600" algn="l" rtl="0" fontAlgn="base">
        <a:spcBef>
          <a:spcPct val="20000"/>
        </a:spcBef>
        <a:spcAft>
          <a:spcPct val="0"/>
        </a:spcAft>
        <a:buChar char="»"/>
        <a:tabLst>
          <a:tab pos="285750" algn="l"/>
        </a:tabLst>
        <a:defRPr>
          <a:solidFill>
            <a:schemeClr val="tx1"/>
          </a:solidFill>
          <a:latin typeface="+mn-lt"/>
        </a:defRPr>
      </a:lvl6pPr>
      <a:lvl7pPr marL="2971800" indent="-228600" algn="l" rtl="0" fontAlgn="base">
        <a:spcBef>
          <a:spcPct val="20000"/>
        </a:spcBef>
        <a:spcAft>
          <a:spcPct val="0"/>
        </a:spcAft>
        <a:buChar char="»"/>
        <a:tabLst>
          <a:tab pos="285750" algn="l"/>
        </a:tabLst>
        <a:defRPr>
          <a:solidFill>
            <a:schemeClr val="tx1"/>
          </a:solidFill>
          <a:latin typeface="+mn-lt"/>
        </a:defRPr>
      </a:lvl7pPr>
      <a:lvl8pPr marL="3429000" indent="-228600" algn="l" rtl="0" fontAlgn="base">
        <a:spcBef>
          <a:spcPct val="20000"/>
        </a:spcBef>
        <a:spcAft>
          <a:spcPct val="0"/>
        </a:spcAft>
        <a:buChar char="»"/>
        <a:tabLst>
          <a:tab pos="285750" algn="l"/>
        </a:tabLst>
        <a:defRPr>
          <a:solidFill>
            <a:schemeClr val="tx1"/>
          </a:solidFill>
          <a:latin typeface="+mn-lt"/>
        </a:defRPr>
      </a:lvl8pPr>
      <a:lvl9pPr marL="3886200" indent="-228600" algn="l" rtl="0" fontAlgn="base">
        <a:spcBef>
          <a:spcPct val="20000"/>
        </a:spcBef>
        <a:spcAft>
          <a:spcPct val="0"/>
        </a:spcAft>
        <a:buChar char="»"/>
        <a:tabLst>
          <a:tab pos="285750" algn="l"/>
        </a:tabLst>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Multi-Objective Optimization:</a:t>
            </a:r>
            <a:br>
              <a:rPr lang="en-US" dirty="0" smtClean="0"/>
            </a:br>
            <a:r>
              <a:rPr lang="en-US" dirty="0" smtClean="0"/>
              <a:t>Principles and Algorithms</a:t>
            </a:r>
            <a:endParaRPr lang="en-US" dirty="0"/>
          </a:p>
        </p:txBody>
      </p:sp>
      <p:sp>
        <p:nvSpPr>
          <p:cNvPr id="5" name="Subtitle 2"/>
          <p:cNvSpPr>
            <a:spLocks noGrp="1"/>
          </p:cNvSpPr>
          <p:nvPr/>
        </p:nvSpPr>
        <p:spPr bwMode="auto">
          <a:xfrm>
            <a:off x="707774" y="4098036"/>
            <a:ext cx="7728452" cy="190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ctr" rtl="0" eaLnBrk="0" fontAlgn="base" hangingPunct="0">
              <a:spcBef>
                <a:spcPct val="20000"/>
              </a:spcBef>
              <a:spcAft>
                <a:spcPct val="0"/>
              </a:spcAft>
              <a:buSzPct val="85000"/>
              <a:buFont typeface="Wingdings" pitchFamily="2" charset="2"/>
              <a:buNone/>
              <a:tabLst>
                <a:tab pos="285750" algn="l"/>
              </a:tabLst>
              <a:defRPr sz="2400">
                <a:solidFill>
                  <a:schemeClr val="accent2"/>
                </a:solidFill>
                <a:latin typeface="Arial Narrow" pitchFamily="34" charset="0"/>
                <a:ea typeface="+mn-ea"/>
                <a:cs typeface="+mn-cs"/>
              </a:defRPr>
            </a:lvl1pPr>
            <a:lvl2pPr marL="742950" indent="-285750" algn="l" rtl="0" eaLnBrk="0" fontAlgn="base" hangingPunct="0">
              <a:spcBef>
                <a:spcPct val="20000"/>
              </a:spcBef>
              <a:spcAft>
                <a:spcPct val="0"/>
              </a:spcAft>
              <a:buFont typeface="Wingdings" pitchFamily="2" charset="2"/>
              <a:buChar char="§"/>
              <a:tabLst>
                <a:tab pos="285750" algn="l"/>
              </a:tabLst>
              <a:defRPr sz="2000">
                <a:solidFill>
                  <a:schemeClr val="tx1"/>
                </a:solidFill>
                <a:latin typeface="Arial Narrow" pitchFamily="34" charset="0"/>
              </a:defRPr>
            </a:lvl2pPr>
            <a:lvl3pPr marL="1143000" indent="-228600" algn="l" rtl="0" eaLnBrk="0" fontAlgn="base" hangingPunct="0">
              <a:spcBef>
                <a:spcPct val="20000"/>
              </a:spcBef>
              <a:spcAft>
                <a:spcPct val="0"/>
              </a:spcAft>
              <a:buChar char="•"/>
              <a:tabLst>
                <a:tab pos="285750" algn="l"/>
              </a:tabLst>
              <a:defRPr sz="1800">
                <a:solidFill>
                  <a:schemeClr val="tx1"/>
                </a:solidFill>
                <a:latin typeface="Arial Narrow" pitchFamily="34" charset="0"/>
              </a:defRPr>
            </a:lvl3pPr>
            <a:lvl4pPr marL="1600200" indent="-228600" algn="l" rtl="0" eaLnBrk="0" fontAlgn="base" hangingPunct="0">
              <a:spcBef>
                <a:spcPct val="20000"/>
              </a:spcBef>
              <a:spcAft>
                <a:spcPct val="0"/>
              </a:spcAft>
              <a:buChar char="–"/>
              <a:tabLst>
                <a:tab pos="285750" algn="l"/>
              </a:tabLst>
              <a:defRPr sz="1600">
                <a:solidFill>
                  <a:schemeClr val="tx1"/>
                </a:solidFill>
                <a:latin typeface="Arial Narrow" pitchFamily="34" charset="0"/>
              </a:defRPr>
            </a:lvl4pPr>
            <a:lvl5pPr marL="2057400" indent="-228600" algn="l" rtl="0" eaLnBrk="0" fontAlgn="base" hangingPunct="0">
              <a:spcBef>
                <a:spcPct val="20000"/>
              </a:spcBef>
              <a:spcAft>
                <a:spcPct val="0"/>
              </a:spcAft>
              <a:buChar char="»"/>
              <a:tabLst>
                <a:tab pos="285750" algn="l"/>
              </a:tabLst>
              <a:defRPr sz="1600">
                <a:solidFill>
                  <a:schemeClr val="tx1"/>
                </a:solidFill>
                <a:latin typeface="Arial Narrow" pitchFamily="34" charset="0"/>
              </a:defRPr>
            </a:lvl5pPr>
            <a:lvl6pPr marL="2514600" indent="-228600" algn="l" rtl="0" fontAlgn="base">
              <a:spcBef>
                <a:spcPct val="20000"/>
              </a:spcBef>
              <a:spcAft>
                <a:spcPct val="0"/>
              </a:spcAft>
              <a:buChar char="»"/>
              <a:tabLst>
                <a:tab pos="285750" algn="l"/>
              </a:tabLst>
              <a:defRPr>
                <a:solidFill>
                  <a:schemeClr val="tx1"/>
                </a:solidFill>
                <a:latin typeface="+mn-lt"/>
              </a:defRPr>
            </a:lvl6pPr>
            <a:lvl7pPr marL="2971800" indent="-228600" algn="l" rtl="0" fontAlgn="base">
              <a:spcBef>
                <a:spcPct val="20000"/>
              </a:spcBef>
              <a:spcAft>
                <a:spcPct val="0"/>
              </a:spcAft>
              <a:buChar char="»"/>
              <a:tabLst>
                <a:tab pos="285750" algn="l"/>
              </a:tabLst>
              <a:defRPr>
                <a:solidFill>
                  <a:schemeClr val="tx1"/>
                </a:solidFill>
                <a:latin typeface="+mn-lt"/>
              </a:defRPr>
            </a:lvl7pPr>
            <a:lvl8pPr marL="3429000" indent="-228600" algn="l" rtl="0" fontAlgn="base">
              <a:spcBef>
                <a:spcPct val="20000"/>
              </a:spcBef>
              <a:spcAft>
                <a:spcPct val="0"/>
              </a:spcAft>
              <a:buChar char="»"/>
              <a:tabLst>
                <a:tab pos="285750" algn="l"/>
              </a:tabLst>
              <a:defRPr>
                <a:solidFill>
                  <a:schemeClr val="tx1"/>
                </a:solidFill>
                <a:latin typeface="+mn-lt"/>
              </a:defRPr>
            </a:lvl8pPr>
            <a:lvl9pPr marL="3886200" indent="-228600" algn="l" rtl="0" fontAlgn="base">
              <a:spcBef>
                <a:spcPct val="20000"/>
              </a:spcBef>
              <a:spcAft>
                <a:spcPct val="0"/>
              </a:spcAft>
              <a:buChar char="»"/>
              <a:tabLst>
                <a:tab pos="285750" algn="l"/>
              </a:tabLst>
              <a:defRPr>
                <a:solidFill>
                  <a:schemeClr val="tx1"/>
                </a:solidFill>
                <a:latin typeface="+mn-lt"/>
              </a:defRPr>
            </a:lvl9pPr>
          </a:lstStyle>
          <a:p>
            <a:r>
              <a:rPr lang="en-US" b="1" dirty="0" smtClean="0"/>
              <a:t>AE 6310: Optimization for the Design of Engineered Systems</a:t>
            </a:r>
          </a:p>
          <a:p>
            <a:r>
              <a:rPr lang="en-US" b="1" dirty="0" smtClean="0"/>
              <a:t>Spring 2017</a:t>
            </a:r>
          </a:p>
          <a:p>
            <a:r>
              <a:rPr lang="en-US" b="1" dirty="0" smtClean="0"/>
              <a:t>Dr. Glenn Lightsey</a:t>
            </a:r>
          </a:p>
          <a:p>
            <a:r>
              <a:rPr lang="en-US" b="1" dirty="0" smtClean="0"/>
              <a:t>Lecture Notes Developed By Dr. Brian German</a:t>
            </a:r>
          </a:p>
        </p:txBody>
      </p:sp>
    </p:spTree>
    <p:extLst>
      <p:ext uri="{BB962C8B-B14F-4D97-AF65-F5344CB8AC3E}">
        <p14:creationId xmlns:p14="http://schemas.microsoft.com/office/powerpoint/2010/main" val="14162010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Ordering Solutions</a:t>
            </a:r>
            <a:endParaRPr lang="en-US" dirty="0"/>
          </a:p>
        </p:txBody>
      </p:sp>
      <p:sp>
        <p:nvSpPr>
          <p:cNvPr id="3" name="Content Placeholder 2"/>
          <p:cNvSpPr>
            <a:spLocks noGrp="1"/>
          </p:cNvSpPr>
          <p:nvPr>
            <p:ph idx="1"/>
          </p:nvPr>
        </p:nvSpPr>
        <p:spPr/>
        <p:txBody>
          <a:bodyPr>
            <a:normAutofit/>
          </a:bodyPr>
          <a:lstStyle/>
          <a:p>
            <a:r>
              <a:rPr lang="en-US" dirty="0" smtClean="0"/>
              <a:t>Multi-objective optimization is based on a </a:t>
            </a:r>
            <a:r>
              <a:rPr lang="en-US" u="sng" dirty="0" smtClean="0"/>
              <a:t>partial ordering</a:t>
            </a:r>
          </a:p>
          <a:p>
            <a:r>
              <a:rPr lang="en-US" dirty="0" smtClean="0"/>
              <a:t>Partial orderings have the property that some elements (i.e. designs) may be compared, but others are incomparable.</a:t>
            </a:r>
          </a:p>
          <a:p>
            <a:r>
              <a:rPr lang="en-US" dirty="0" smtClean="0"/>
              <a:t>The goal of multi-objective optimization is to find a set of designs that are </a:t>
            </a:r>
            <a:r>
              <a:rPr lang="en-US" u="sng" dirty="0" smtClean="0"/>
              <a:t>better than all designs to which they can be compared, but that are incomparable to each other</a:t>
            </a:r>
            <a:r>
              <a:rPr lang="en-US" dirty="0" smtClean="0"/>
              <a:t>.</a:t>
            </a:r>
          </a:p>
          <a:p>
            <a:r>
              <a:rPr lang="en-US" dirty="0" smtClean="0"/>
              <a:t>In principle, any partial ordering could be used for “multi-objective optimization.” However, in practice, the </a:t>
            </a:r>
            <a:r>
              <a:rPr lang="en-US" u="sng" dirty="0" smtClean="0"/>
              <a:t>Pareto Dominance</a:t>
            </a:r>
            <a:r>
              <a:rPr lang="en-US" dirty="0" smtClean="0"/>
              <a:t> partial ordering is always used.</a:t>
            </a:r>
          </a:p>
          <a:p>
            <a:endParaRPr lang="en-US" dirty="0" smtClean="0"/>
          </a:p>
        </p:txBody>
      </p:sp>
    </p:spTree>
    <p:extLst>
      <p:ext uri="{BB962C8B-B14F-4D97-AF65-F5344CB8AC3E}">
        <p14:creationId xmlns:p14="http://schemas.microsoft.com/office/powerpoint/2010/main" val="1751825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Dominance</a:t>
            </a:r>
            <a:endParaRPr lang="en-US" dirty="0"/>
          </a:p>
        </p:txBody>
      </p:sp>
      <p:sp>
        <p:nvSpPr>
          <p:cNvPr id="3" name="Content Placeholder 2"/>
          <p:cNvSpPr>
            <a:spLocks noGrp="1"/>
          </p:cNvSpPr>
          <p:nvPr>
            <p:ph idx="1"/>
          </p:nvPr>
        </p:nvSpPr>
        <p:spPr/>
        <p:txBody>
          <a:bodyPr/>
          <a:lstStyle/>
          <a:p>
            <a:r>
              <a:rPr lang="en-US" dirty="0" smtClean="0"/>
              <a:t>Which point(s) would you prefer?</a:t>
            </a:r>
            <a:endParaRPr lang="en-US" dirty="0"/>
          </a:p>
        </p:txBody>
      </p:sp>
      <p:pic>
        <p:nvPicPr>
          <p:cNvPr id="3075" name="Picture 3" descr="C:\Users\mdaskilewicz\Desktop\cartoon pareto dominanc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2363" y="1812925"/>
            <a:ext cx="4135437"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120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Dominance</a:t>
            </a:r>
            <a:endParaRPr lang="en-US" dirty="0"/>
          </a:p>
        </p:txBody>
      </p:sp>
      <p:sp>
        <p:nvSpPr>
          <p:cNvPr id="3" name="Content Placeholder 2"/>
          <p:cNvSpPr>
            <a:spLocks noGrp="1"/>
          </p:cNvSpPr>
          <p:nvPr>
            <p:ph idx="1"/>
          </p:nvPr>
        </p:nvSpPr>
        <p:spPr>
          <a:xfrm>
            <a:off x="152400" y="1143000"/>
            <a:ext cx="5740400" cy="4953000"/>
          </a:xfrm>
        </p:spPr>
        <p:txBody>
          <a:bodyPr>
            <a:normAutofit lnSpcReduction="10000"/>
          </a:bodyPr>
          <a:lstStyle/>
          <a:p>
            <a:r>
              <a:rPr lang="en-US" dirty="0" smtClean="0"/>
              <a:t>Compared to B:</a:t>
            </a:r>
            <a:br>
              <a:rPr lang="en-US" dirty="0" smtClean="0"/>
            </a:br>
            <a:r>
              <a:rPr lang="en-US" dirty="0" smtClean="0"/>
              <a:t>A has a better value of y</a:t>
            </a:r>
            <a:r>
              <a:rPr lang="en-US" baseline="-25000" dirty="0" smtClean="0"/>
              <a:t>1</a:t>
            </a:r>
            <a:r>
              <a:rPr lang="en-US" dirty="0" smtClean="0"/>
              <a:t/>
            </a:r>
            <a:br>
              <a:rPr lang="en-US" dirty="0" smtClean="0"/>
            </a:br>
            <a:r>
              <a:rPr lang="en-US" dirty="0" smtClean="0"/>
              <a:t>C has a better value of y</a:t>
            </a:r>
            <a:r>
              <a:rPr lang="en-US" baseline="-25000" dirty="0" smtClean="0"/>
              <a:t>1</a:t>
            </a:r>
            <a:r>
              <a:rPr lang="en-US" dirty="0" smtClean="0"/>
              <a:t> &amp; y</a:t>
            </a:r>
            <a:r>
              <a:rPr lang="en-US" baseline="-25000" dirty="0" smtClean="0"/>
              <a:t>2</a:t>
            </a:r>
          </a:p>
          <a:p>
            <a:r>
              <a:rPr lang="en-US" dirty="0" smtClean="0"/>
              <a:t>If y</a:t>
            </a:r>
            <a:r>
              <a:rPr lang="en-US" baseline="-25000" dirty="0" smtClean="0"/>
              <a:t>1</a:t>
            </a:r>
            <a:r>
              <a:rPr lang="en-US" dirty="0" smtClean="0"/>
              <a:t> and y</a:t>
            </a:r>
            <a:r>
              <a:rPr lang="en-US" baseline="-25000" dirty="0" smtClean="0"/>
              <a:t>2</a:t>
            </a:r>
            <a:r>
              <a:rPr lang="en-US" dirty="0" smtClean="0"/>
              <a:t> are the only attributes we care about, there is no reason to choose B over either A or C</a:t>
            </a:r>
          </a:p>
          <a:p>
            <a:r>
              <a:rPr lang="en-US" dirty="0" smtClean="0"/>
              <a:t>A has a better value of y</a:t>
            </a:r>
            <a:r>
              <a:rPr lang="en-US" baseline="-25000" dirty="0" smtClean="0"/>
              <a:t>1</a:t>
            </a:r>
            <a:r>
              <a:rPr lang="en-US" dirty="0" smtClean="0"/>
              <a:t> than C, but C has a better value of y</a:t>
            </a:r>
            <a:r>
              <a:rPr lang="en-US" baseline="-25000" dirty="0" smtClean="0"/>
              <a:t>2</a:t>
            </a:r>
            <a:r>
              <a:rPr lang="en-US" dirty="0" smtClean="0"/>
              <a:t>. Since we haven’t specified any preference for </a:t>
            </a:r>
            <a:r>
              <a:rPr lang="en-US" i="1" dirty="0" smtClean="0"/>
              <a:t>relative</a:t>
            </a:r>
            <a:r>
              <a:rPr lang="en-US" dirty="0" smtClean="0"/>
              <a:t> optimality in y</a:t>
            </a:r>
            <a:r>
              <a:rPr lang="en-US" baseline="-25000" dirty="0" smtClean="0"/>
              <a:t>1</a:t>
            </a:r>
            <a:r>
              <a:rPr lang="en-US" dirty="0" smtClean="0"/>
              <a:t> </a:t>
            </a:r>
            <a:r>
              <a:rPr lang="en-US" dirty="0" err="1" smtClean="0"/>
              <a:t>vs</a:t>
            </a:r>
            <a:r>
              <a:rPr lang="en-US" dirty="0" smtClean="0"/>
              <a:t> y</a:t>
            </a:r>
            <a:r>
              <a:rPr lang="en-US" baseline="-25000" dirty="0" smtClean="0"/>
              <a:t>2</a:t>
            </a:r>
            <a:r>
              <a:rPr lang="en-US" dirty="0" smtClean="0"/>
              <a:t>, A and C are </a:t>
            </a:r>
            <a:r>
              <a:rPr lang="en-US" u="sng" dirty="0" smtClean="0"/>
              <a:t>incomparable</a:t>
            </a:r>
            <a:r>
              <a:rPr lang="en-US" dirty="0" smtClean="0"/>
              <a:t>.</a:t>
            </a:r>
          </a:p>
        </p:txBody>
      </p:sp>
      <p:pic>
        <p:nvPicPr>
          <p:cNvPr id="3075" name="Picture 3" descr="C:\Users\mdaskilewicz\Desktop\cartoon pareto dominanc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168" y="1127125"/>
            <a:ext cx="3085814" cy="272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Dominance</a:t>
            </a:r>
            <a:endParaRPr lang="en-US" dirty="0"/>
          </a:p>
        </p:txBody>
      </p:sp>
      <p:sp>
        <p:nvSpPr>
          <p:cNvPr id="3" name="Content Placeholder 2"/>
          <p:cNvSpPr>
            <a:spLocks noGrp="1"/>
          </p:cNvSpPr>
          <p:nvPr>
            <p:ph idx="1"/>
          </p:nvPr>
        </p:nvSpPr>
        <p:spPr>
          <a:xfrm>
            <a:off x="152400" y="1143000"/>
            <a:ext cx="5453270" cy="5098774"/>
          </a:xfrm>
        </p:spPr>
        <p:txBody>
          <a:bodyPr>
            <a:normAutofit/>
          </a:bodyPr>
          <a:lstStyle/>
          <a:p>
            <a:r>
              <a:rPr lang="en-US" dirty="0"/>
              <a:t>We say that A “</a:t>
            </a:r>
            <a:r>
              <a:rPr lang="en-US" b="1" dirty="0"/>
              <a:t>weakly dominates</a:t>
            </a:r>
            <a:r>
              <a:rPr lang="en-US" dirty="0"/>
              <a:t>” B because it is </a:t>
            </a:r>
            <a:r>
              <a:rPr lang="en-US" u="sng" dirty="0"/>
              <a:t>better in some </a:t>
            </a:r>
            <a:r>
              <a:rPr lang="en-US" dirty="0"/>
              <a:t>attributes and </a:t>
            </a:r>
            <a:r>
              <a:rPr lang="en-US" u="sng" dirty="0"/>
              <a:t>equal in </a:t>
            </a:r>
            <a:r>
              <a:rPr lang="en-US" u="sng" dirty="0" smtClean="0"/>
              <a:t>others</a:t>
            </a:r>
            <a:r>
              <a:rPr lang="en-US" dirty="0" smtClean="0"/>
              <a:t>.</a:t>
            </a:r>
          </a:p>
          <a:p>
            <a:r>
              <a:rPr lang="en-US" dirty="0" smtClean="0"/>
              <a:t>We say that C “</a:t>
            </a:r>
            <a:r>
              <a:rPr lang="en-US" b="1" dirty="0" smtClean="0"/>
              <a:t>strongly dominates</a:t>
            </a:r>
            <a:r>
              <a:rPr lang="en-US" dirty="0" smtClean="0"/>
              <a:t>” B because it is </a:t>
            </a:r>
            <a:r>
              <a:rPr lang="en-US" u="sng" dirty="0" smtClean="0"/>
              <a:t>better in all attributes</a:t>
            </a:r>
            <a:r>
              <a:rPr lang="en-US" dirty="0" smtClean="0"/>
              <a:t>.</a:t>
            </a:r>
          </a:p>
          <a:p>
            <a:r>
              <a:rPr lang="en-US" dirty="0" smtClean="0"/>
              <a:t>A and C are incomparable because A is </a:t>
            </a:r>
            <a:r>
              <a:rPr lang="en-US" u="sng" dirty="0" smtClean="0"/>
              <a:t>better than C in some attributes but worse in others</a:t>
            </a:r>
            <a:r>
              <a:rPr lang="en-US" dirty="0" smtClean="0"/>
              <a:t>.</a:t>
            </a:r>
          </a:p>
          <a:p>
            <a:r>
              <a:rPr lang="en-US" dirty="0" smtClean="0"/>
              <a:t>Pareto Dominance is a </a:t>
            </a:r>
            <a:r>
              <a:rPr lang="en-US" i="1" dirty="0" smtClean="0"/>
              <a:t>partial ordering </a:t>
            </a:r>
            <a:r>
              <a:rPr lang="en-US" dirty="0" smtClean="0"/>
              <a:t>because some points are incomparable.</a:t>
            </a:r>
            <a:endParaRPr lang="en-US" dirty="0"/>
          </a:p>
        </p:txBody>
      </p:sp>
      <p:pic>
        <p:nvPicPr>
          <p:cNvPr id="3075" name="Picture 3" descr="C:\Users\mdaskilewicz\Desktop\cartoon pareto dominanc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168" y="1127125"/>
            <a:ext cx="3085814" cy="272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38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Pareto Dominance</a:t>
            </a:r>
            <a:endParaRPr lang="en-US" dirty="0"/>
          </a:p>
        </p:txBody>
      </p:sp>
      <p:sp>
        <p:nvSpPr>
          <p:cNvPr id="3" name="Content Placeholder 2"/>
          <p:cNvSpPr>
            <a:spLocks noGrp="1"/>
          </p:cNvSpPr>
          <p:nvPr>
            <p:ph idx="1"/>
          </p:nvPr>
        </p:nvSpPr>
        <p:spPr>
          <a:xfrm>
            <a:off x="152399" y="1143000"/>
            <a:ext cx="8892209" cy="4953000"/>
          </a:xfrm>
        </p:spPr>
        <p:txBody>
          <a:bodyPr>
            <a:normAutofit/>
          </a:bodyPr>
          <a:lstStyle/>
          <a:p>
            <a:r>
              <a:rPr lang="en-US" dirty="0" smtClean="0"/>
              <a:t>Given: a design problem with scalar-valued attributes y</a:t>
            </a:r>
            <a:r>
              <a:rPr lang="en-US" baseline="-25000" dirty="0" smtClean="0"/>
              <a:t>1</a:t>
            </a:r>
            <a:r>
              <a:rPr lang="en-US" dirty="0" smtClean="0"/>
              <a:t> ,… </a:t>
            </a:r>
            <a:r>
              <a:rPr lang="en-US" dirty="0" err="1" smtClean="0"/>
              <a:t>y</a:t>
            </a:r>
            <a:r>
              <a:rPr lang="en-US" baseline="-25000" dirty="0" err="1" smtClean="0"/>
              <a:t>k</a:t>
            </a:r>
            <a:endParaRPr lang="en-US" dirty="0" smtClean="0"/>
          </a:p>
          <a:p>
            <a:r>
              <a:rPr lang="en-US" dirty="0" smtClean="0"/>
              <a:t>Suppose that the objective is to minimize each attribute</a:t>
            </a:r>
          </a:p>
          <a:p>
            <a:r>
              <a:rPr lang="en-US" dirty="0" smtClean="0"/>
              <a:t>Let </a:t>
            </a:r>
            <a:r>
              <a:rPr lang="en-US" i="1" dirty="0" smtClean="0"/>
              <a:t>A</a:t>
            </a:r>
            <a:r>
              <a:rPr lang="en-US" dirty="0" smtClean="0"/>
              <a:t> and </a:t>
            </a:r>
            <a:r>
              <a:rPr lang="en-US" i="1" dirty="0" smtClean="0"/>
              <a:t>B</a:t>
            </a:r>
            <a:r>
              <a:rPr lang="en-US" dirty="0" smtClean="0"/>
              <a:t> denote two different vectors of attribute values (i.e. two different points in the objective space)</a:t>
            </a:r>
          </a:p>
          <a:p>
            <a:r>
              <a:rPr lang="en-US" dirty="0" smtClean="0"/>
              <a:t>Then A dominates B if and only if:</a:t>
            </a:r>
          </a:p>
          <a:p>
            <a:pPr lvl="1"/>
            <a:r>
              <a:rPr lang="en-US" sz="2400" dirty="0" smtClean="0"/>
              <a:t>A is no worse than B in all attributes y</a:t>
            </a:r>
            <a:r>
              <a:rPr lang="en-US" sz="2400" baseline="-25000" dirty="0" smtClean="0"/>
              <a:t>1</a:t>
            </a:r>
            <a:r>
              <a:rPr lang="en-US" sz="2400" dirty="0" smtClean="0"/>
              <a:t>,… </a:t>
            </a:r>
            <a:r>
              <a:rPr lang="en-US" sz="2400" dirty="0" err="1" smtClean="0"/>
              <a:t>y</a:t>
            </a:r>
            <a:r>
              <a:rPr lang="en-US" sz="2400" baseline="-25000" dirty="0" err="1" smtClean="0"/>
              <a:t>k</a:t>
            </a:r>
            <a:endParaRPr lang="en-US" sz="2400" baseline="-25000" dirty="0" smtClean="0"/>
          </a:p>
          <a:p>
            <a:pPr lvl="1"/>
            <a:r>
              <a:rPr lang="en-US" sz="2400" dirty="0" smtClean="0"/>
              <a:t>A is better than B in at least one attribute (equivalently, A and B are not equal)</a:t>
            </a:r>
          </a:p>
          <a:p>
            <a:r>
              <a:rPr lang="en-US" dirty="0" smtClean="0"/>
              <a:t>Note that if A is better than B in some attributes but worse in others, neither A nor B dominates the other (incomparable).</a:t>
            </a:r>
          </a:p>
          <a:p>
            <a:endParaRPr lang="en-US" dirty="0"/>
          </a:p>
        </p:txBody>
      </p:sp>
    </p:spTree>
    <p:extLst>
      <p:ext uri="{BB962C8B-B14F-4D97-AF65-F5344CB8AC3E}">
        <p14:creationId xmlns:p14="http://schemas.microsoft.com/office/powerpoint/2010/main" val="115763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Optimality</a:t>
            </a:r>
            <a:endParaRPr lang="en-US" dirty="0"/>
          </a:p>
        </p:txBody>
      </p:sp>
      <p:sp>
        <p:nvSpPr>
          <p:cNvPr id="3" name="Content Placeholder 2"/>
          <p:cNvSpPr>
            <a:spLocks noGrp="1"/>
          </p:cNvSpPr>
          <p:nvPr>
            <p:ph idx="1"/>
          </p:nvPr>
        </p:nvSpPr>
        <p:spPr>
          <a:xfrm>
            <a:off x="152400" y="1143000"/>
            <a:ext cx="8839200" cy="2382093"/>
          </a:xfrm>
        </p:spPr>
        <p:txBody>
          <a:bodyPr/>
          <a:lstStyle/>
          <a:p>
            <a:r>
              <a:rPr lang="en-US" dirty="0" smtClean="0"/>
              <a:t>A point in the feasible objective space that is not dominated by any other point in the feasible objective space is called </a:t>
            </a:r>
            <a:br>
              <a:rPr lang="en-US" dirty="0" smtClean="0"/>
            </a:br>
            <a:r>
              <a:rPr lang="en-US" i="1" dirty="0" smtClean="0"/>
              <a:t>“</a:t>
            </a:r>
            <a:r>
              <a:rPr lang="en-US" b="1" i="1" dirty="0" smtClean="0"/>
              <a:t>non-dominated</a:t>
            </a:r>
            <a:r>
              <a:rPr lang="en-US" i="1" dirty="0" smtClean="0"/>
              <a:t>.” </a:t>
            </a:r>
            <a:r>
              <a:rPr lang="en-US" dirty="0" smtClean="0"/>
              <a:t>The corresponding design is called </a:t>
            </a:r>
            <a:r>
              <a:rPr lang="en-US" i="1" dirty="0" smtClean="0"/>
              <a:t>“</a:t>
            </a:r>
            <a:r>
              <a:rPr lang="en-US" b="1" i="1" dirty="0" smtClean="0"/>
              <a:t>Pareto </a:t>
            </a:r>
            <a:r>
              <a:rPr lang="en-US" b="1" i="1" dirty="0"/>
              <a:t>o</a:t>
            </a:r>
            <a:r>
              <a:rPr lang="en-US" b="1" i="1" dirty="0" smtClean="0"/>
              <a:t>ptimal</a:t>
            </a:r>
            <a:r>
              <a:rPr lang="en-US" i="1" dirty="0" smtClean="0"/>
              <a:t>”</a:t>
            </a:r>
            <a:r>
              <a:rPr lang="en-US" dirty="0" smtClean="0"/>
              <a:t> or </a:t>
            </a:r>
            <a:r>
              <a:rPr lang="en-US" i="1" dirty="0" smtClean="0"/>
              <a:t>“</a:t>
            </a:r>
            <a:r>
              <a:rPr lang="en-US" b="1" i="1" dirty="0" smtClean="0"/>
              <a:t>Pareto efficient</a:t>
            </a:r>
            <a:r>
              <a:rPr lang="en-US" i="1" dirty="0" smtClean="0"/>
              <a:t>”</a:t>
            </a:r>
          </a:p>
          <a:p>
            <a:r>
              <a:rPr lang="en-US" dirty="0" smtClean="0"/>
              <a:t>(Sometimes all three of these terms are used interchangeably)</a:t>
            </a:r>
          </a:p>
        </p:txBody>
      </p:sp>
      <p:pic>
        <p:nvPicPr>
          <p:cNvPr id="4" name="Picture 3" descr="C:\Users\mdaskilewicz\Desktop\cartoon pareto dominanc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1325" y="3525093"/>
            <a:ext cx="3085814" cy="272925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bwMode="auto">
          <a:xfrm>
            <a:off x="155504" y="3542199"/>
            <a:ext cx="5545500" cy="23820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SzPct val="85000"/>
              <a:buFont typeface="Wingdings" pitchFamily="2" charset="2"/>
              <a:buChar char="v"/>
              <a:tabLst>
                <a:tab pos="285750" algn="l"/>
              </a:tabLst>
              <a:defRPr sz="2800">
                <a:solidFill>
                  <a:schemeClr val="accent2"/>
                </a:solidFill>
                <a:latin typeface="Arial Narrow" pitchFamily="34" charset="0"/>
                <a:ea typeface="+mn-ea"/>
                <a:cs typeface="+mn-cs"/>
              </a:defRPr>
            </a:lvl1pPr>
            <a:lvl2pPr marL="742950" indent="-285750" algn="l" rtl="0" eaLnBrk="0" fontAlgn="base" hangingPunct="0">
              <a:spcBef>
                <a:spcPct val="20000"/>
              </a:spcBef>
              <a:spcAft>
                <a:spcPct val="0"/>
              </a:spcAft>
              <a:buFont typeface="Wingdings" pitchFamily="2" charset="2"/>
              <a:buChar char="§"/>
              <a:tabLst>
                <a:tab pos="285750" algn="l"/>
              </a:tabLst>
              <a:defRPr sz="2000">
                <a:solidFill>
                  <a:schemeClr val="tx1"/>
                </a:solidFill>
                <a:latin typeface="Arial Narrow" pitchFamily="34" charset="0"/>
              </a:defRPr>
            </a:lvl2pPr>
            <a:lvl3pPr marL="1143000" indent="-228600" algn="l" rtl="0" eaLnBrk="0" fontAlgn="base" hangingPunct="0">
              <a:spcBef>
                <a:spcPct val="20000"/>
              </a:spcBef>
              <a:spcAft>
                <a:spcPct val="0"/>
              </a:spcAft>
              <a:buChar char="•"/>
              <a:tabLst>
                <a:tab pos="285750" algn="l"/>
              </a:tabLst>
              <a:defRPr sz="1800">
                <a:solidFill>
                  <a:schemeClr val="tx1"/>
                </a:solidFill>
                <a:latin typeface="Arial Narrow" pitchFamily="34" charset="0"/>
              </a:defRPr>
            </a:lvl3pPr>
            <a:lvl4pPr marL="1600200" indent="-228600" algn="l" rtl="0" eaLnBrk="0" fontAlgn="base" hangingPunct="0">
              <a:spcBef>
                <a:spcPct val="20000"/>
              </a:spcBef>
              <a:spcAft>
                <a:spcPct val="0"/>
              </a:spcAft>
              <a:buChar char="–"/>
              <a:tabLst>
                <a:tab pos="285750" algn="l"/>
              </a:tabLst>
              <a:defRPr sz="1600">
                <a:solidFill>
                  <a:schemeClr val="tx1"/>
                </a:solidFill>
                <a:latin typeface="Arial Narrow" pitchFamily="34" charset="0"/>
              </a:defRPr>
            </a:lvl4pPr>
            <a:lvl5pPr marL="2057400" indent="-228600" algn="l" rtl="0" eaLnBrk="0" fontAlgn="base" hangingPunct="0">
              <a:spcBef>
                <a:spcPct val="20000"/>
              </a:spcBef>
              <a:spcAft>
                <a:spcPct val="0"/>
              </a:spcAft>
              <a:buChar char="»"/>
              <a:tabLst>
                <a:tab pos="285750" algn="l"/>
              </a:tabLst>
              <a:defRPr sz="1600">
                <a:solidFill>
                  <a:schemeClr val="tx1"/>
                </a:solidFill>
                <a:latin typeface="Arial Narrow" pitchFamily="34" charset="0"/>
              </a:defRPr>
            </a:lvl5pPr>
            <a:lvl6pPr marL="2514600" indent="-228600" algn="l" rtl="0" fontAlgn="base">
              <a:spcBef>
                <a:spcPct val="20000"/>
              </a:spcBef>
              <a:spcAft>
                <a:spcPct val="0"/>
              </a:spcAft>
              <a:buChar char="»"/>
              <a:tabLst>
                <a:tab pos="285750" algn="l"/>
              </a:tabLst>
              <a:defRPr>
                <a:solidFill>
                  <a:schemeClr val="tx1"/>
                </a:solidFill>
                <a:latin typeface="+mn-lt"/>
              </a:defRPr>
            </a:lvl6pPr>
            <a:lvl7pPr marL="2971800" indent="-228600" algn="l" rtl="0" fontAlgn="base">
              <a:spcBef>
                <a:spcPct val="20000"/>
              </a:spcBef>
              <a:spcAft>
                <a:spcPct val="0"/>
              </a:spcAft>
              <a:buChar char="»"/>
              <a:tabLst>
                <a:tab pos="285750" algn="l"/>
              </a:tabLst>
              <a:defRPr>
                <a:solidFill>
                  <a:schemeClr val="tx1"/>
                </a:solidFill>
                <a:latin typeface="+mn-lt"/>
              </a:defRPr>
            </a:lvl7pPr>
            <a:lvl8pPr marL="3429000" indent="-228600" algn="l" rtl="0" fontAlgn="base">
              <a:spcBef>
                <a:spcPct val="20000"/>
              </a:spcBef>
              <a:spcAft>
                <a:spcPct val="0"/>
              </a:spcAft>
              <a:buChar char="»"/>
              <a:tabLst>
                <a:tab pos="285750" algn="l"/>
              </a:tabLst>
              <a:defRPr>
                <a:solidFill>
                  <a:schemeClr val="tx1"/>
                </a:solidFill>
                <a:latin typeface="+mn-lt"/>
              </a:defRPr>
            </a:lvl8pPr>
            <a:lvl9pPr marL="3886200" indent="-228600" algn="l" rtl="0" fontAlgn="base">
              <a:spcBef>
                <a:spcPct val="20000"/>
              </a:spcBef>
              <a:spcAft>
                <a:spcPct val="0"/>
              </a:spcAft>
              <a:buChar char="»"/>
              <a:tabLst>
                <a:tab pos="285750" algn="l"/>
              </a:tabLst>
              <a:defRPr>
                <a:solidFill>
                  <a:schemeClr val="tx1"/>
                </a:solidFill>
                <a:latin typeface="+mn-lt"/>
              </a:defRPr>
            </a:lvl9pPr>
          </a:lstStyle>
          <a:p>
            <a:r>
              <a:rPr lang="en-US" kern="0" dirty="0" smtClean="0"/>
              <a:t>A point is non-dominated if there are no other points in its “</a:t>
            </a:r>
            <a:r>
              <a:rPr lang="en-US" b="1" kern="0" dirty="0" smtClean="0"/>
              <a:t>dominance cone</a:t>
            </a:r>
            <a:r>
              <a:rPr lang="en-US" kern="0" dirty="0" smtClean="0"/>
              <a:t>” (the region to the lower left of the dashed lines in the figure)</a:t>
            </a:r>
            <a:endParaRPr lang="en-US" i="1" kern="0" dirty="0" smtClean="0"/>
          </a:p>
        </p:txBody>
      </p:sp>
    </p:spTree>
    <p:extLst>
      <p:ext uri="{BB962C8B-B14F-4D97-AF65-F5344CB8AC3E}">
        <p14:creationId xmlns:p14="http://schemas.microsoft.com/office/powerpoint/2010/main" val="3135936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Frontiers</a:t>
            </a:r>
            <a:endParaRPr lang="en-US" dirty="0"/>
          </a:p>
        </p:txBody>
      </p:sp>
      <p:sp>
        <p:nvSpPr>
          <p:cNvPr id="3" name="Content Placeholder 2"/>
          <p:cNvSpPr>
            <a:spLocks noGrp="1"/>
          </p:cNvSpPr>
          <p:nvPr>
            <p:ph idx="1"/>
          </p:nvPr>
        </p:nvSpPr>
        <p:spPr/>
        <p:txBody>
          <a:bodyPr/>
          <a:lstStyle/>
          <a:p>
            <a:r>
              <a:rPr lang="en-US" dirty="0" smtClean="0"/>
              <a:t>The subset that consists of all non-dominated points in a given set is called the set’s “</a:t>
            </a:r>
            <a:r>
              <a:rPr lang="en-US" b="1" dirty="0" smtClean="0"/>
              <a:t>Pareto Frontier</a:t>
            </a:r>
            <a:r>
              <a:rPr lang="en-US" dirty="0" smtClean="0"/>
              <a:t>.”</a:t>
            </a:r>
          </a:p>
          <a:p>
            <a:r>
              <a:rPr lang="en-US" dirty="0" smtClean="0"/>
              <a:t>The Pareto Frontier is always a portion of the set’s “boundary.”</a:t>
            </a:r>
          </a:p>
          <a:p>
            <a:r>
              <a:rPr lang="en-US" dirty="0" smtClean="0"/>
              <a:t>Points on the Pareto Frontier have the property that no attribute can be improved by moving from point to point without worsening at least one other attribute, i.e. the Pareto frontier describes necessary </a:t>
            </a:r>
            <a:r>
              <a:rPr lang="en-US" b="1" dirty="0" smtClean="0"/>
              <a:t>tradeoffs</a:t>
            </a:r>
            <a:r>
              <a:rPr lang="en-US" dirty="0" smtClean="0"/>
              <a:t> in optimality </a:t>
            </a:r>
          </a:p>
        </p:txBody>
      </p:sp>
    </p:spTree>
    <p:extLst>
      <p:ext uri="{BB962C8B-B14F-4D97-AF65-F5344CB8AC3E}">
        <p14:creationId xmlns:p14="http://schemas.microsoft.com/office/powerpoint/2010/main" val="2459103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Frontier of a Continuous Set</a:t>
            </a:r>
            <a:endParaRPr lang="en-US" dirty="0"/>
          </a:p>
        </p:txBody>
      </p:sp>
      <p:pic>
        <p:nvPicPr>
          <p:cNvPr id="4098" name="Picture 2" descr="C:\Users\mdaskilewicz\Desktop\equations\cartoon paretofro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3446" y="1429399"/>
            <a:ext cx="5131836" cy="458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44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Frontier of a Discrete Set</a:t>
            </a:r>
            <a:endParaRPr lang="en-US" dirty="0"/>
          </a:p>
        </p:txBody>
      </p:sp>
      <p:pic>
        <p:nvPicPr>
          <p:cNvPr id="5122" name="Picture 2" descr="C:\Users\mdaskilewicz\Desktop\equations\cartoon paretofront discre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114" y="1420292"/>
            <a:ext cx="5149235" cy="459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2664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Frontier of a Concave Set</a:t>
            </a:r>
            <a:endParaRPr lang="en-US" dirty="0"/>
          </a:p>
        </p:txBody>
      </p:sp>
      <p:pic>
        <p:nvPicPr>
          <p:cNvPr id="7170" name="Picture 2" descr="C:\Users\mdaskilewicz\Desktop\equations\cartoon paretofront concav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6793" y="1429592"/>
            <a:ext cx="5047148" cy="450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374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Multi-Attribute Problems</a:t>
            </a:r>
            <a:endParaRPr lang="en-US" dirty="0"/>
          </a:p>
        </p:txBody>
      </p:sp>
      <p:sp>
        <p:nvSpPr>
          <p:cNvPr id="3" name="Content Placeholder 2"/>
          <p:cNvSpPr>
            <a:spLocks noGrp="1"/>
          </p:cNvSpPr>
          <p:nvPr>
            <p:ph idx="1"/>
          </p:nvPr>
        </p:nvSpPr>
        <p:spPr/>
        <p:txBody>
          <a:bodyPr/>
          <a:lstStyle/>
          <a:p>
            <a:r>
              <a:rPr lang="en-US" dirty="0" smtClean="0"/>
              <a:t>So far, we have considered “single-objective” optimization problems in this class. These have the form: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1252" y="2263547"/>
            <a:ext cx="2330726" cy="168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60922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Summary</a:t>
            </a:r>
            <a:endParaRPr lang="en-US" dirty="0"/>
          </a:p>
        </p:txBody>
      </p:sp>
      <p:sp>
        <p:nvSpPr>
          <p:cNvPr id="3" name="Content Placeholder 2"/>
          <p:cNvSpPr>
            <a:spLocks noGrp="1"/>
          </p:cNvSpPr>
          <p:nvPr>
            <p:ph idx="1"/>
          </p:nvPr>
        </p:nvSpPr>
        <p:spPr/>
        <p:txBody>
          <a:bodyPr>
            <a:normAutofit/>
          </a:bodyPr>
          <a:lstStyle/>
          <a:p>
            <a:r>
              <a:rPr lang="en-US" dirty="0" smtClean="0"/>
              <a:t>Multi-objective optimization is based on a </a:t>
            </a:r>
            <a:r>
              <a:rPr lang="en-US" i="1" dirty="0" smtClean="0"/>
              <a:t>weaker</a:t>
            </a:r>
            <a:r>
              <a:rPr lang="en-US" dirty="0" smtClean="0"/>
              <a:t> premise than single-objective optimization: partially ordering designs instead of totally ordering. </a:t>
            </a:r>
          </a:p>
          <a:p>
            <a:r>
              <a:rPr lang="en-US" dirty="0" smtClean="0"/>
              <a:t>Because of this, multi-objective optimization is unable to identify a unique “best” solution to a problem.</a:t>
            </a:r>
          </a:p>
          <a:p>
            <a:r>
              <a:rPr lang="en-US" dirty="0" smtClean="0"/>
              <a:t>Instead, a </a:t>
            </a:r>
            <a:r>
              <a:rPr lang="en-US" u="sng" dirty="0" smtClean="0"/>
              <a:t>set of solutions</a:t>
            </a:r>
            <a:r>
              <a:rPr lang="en-US" dirty="0" smtClean="0"/>
              <a:t> is obtained, any of which might be considered the “best” for some defined preference for relative optimality among the competing attributes.</a:t>
            </a:r>
          </a:p>
        </p:txBody>
      </p:sp>
    </p:spTree>
    <p:extLst>
      <p:ext uri="{BB962C8B-B14F-4D97-AF65-F5344CB8AC3E}">
        <p14:creationId xmlns:p14="http://schemas.microsoft.com/office/powerpoint/2010/main" val="677741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Summary</a:t>
            </a:r>
            <a:endParaRPr lang="en-US" dirty="0"/>
          </a:p>
        </p:txBody>
      </p:sp>
      <p:sp>
        <p:nvSpPr>
          <p:cNvPr id="3" name="Content Placeholder 2"/>
          <p:cNvSpPr>
            <a:spLocks noGrp="1"/>
          </p:cNvSpPr>
          <p:nvPr>
            <p:ph idx="1"/>
          </p:nvPr>
        </p:nvSpPr>
        <p:spPr/>
        <p:txBody>
          <a:bodyPr>
            <a:normAutofit/>
          </a:bodyPr>
          <a:lstStyle/>
          <a:p>
            <a:r>
              <a:rPr lang="en-US" dirty="0" smtClean="0"/>
              <a:t>Multi-objective optimization is useful when a single objective function cannot be agreed upon </a:t>
            </a:r>
            <a:r>
              <a:rPr lang="en-US" i="1" dirty="0" smtClean="0"/>
              <a:t>a priori</a:t>
            </a:r>
          </a:p>
          <a:p>
            <a:r>
              <a:rPr lang="en-US" dirty="0" smtClean="0"/>
              <a:t>The set of non-dominated designs obtained from multi-objective optimization can be examined by the designer in order to:</a:t>
            </a:r>
          </a:p>
          <a:p>
            <a:pPr lvl="1"/>
            <a:r>
              <a:rPr lang="en-US" sz="2400" dirty="0" smtClean="0"/>
              <a:t>Refine the optimization search space</a:t>
            </a:r>
          </a:p>
          <a:p>
            <a:pPr lvl="1"/>
            <a:r>
              <a:rPr lang="en-US" sz="2400" dirty="0" smtClean="0"/>
              <a:t>Formulate a single-objective optimization problem</a:t>
            </a:r>
          </a:p>
          <a:p>
            <a:pPr lvl="1"/>
            <a:r>
              <a:rPr lang="en-US" sz="2400" dirty="0" smtClean="0"/>
              <a:t>Select a best design</a:t>
            </a:r>
          </a:p>
          <a:p>
            <a:pPr lvl="1"/>
            <a:r>
              <a:rPr lang="en-US" sz="2400" dirty="0" smtClean="0"/>
              <a:t>Understand tradeoffs in the objective space and their causes</a:t>
            </a:r>
          </a:p>
          <a:p>
            <a:pPr lvl="1"/>
            <a:r>
              <a:rPr lang="en-US" sz="2400" dirty="0" smtClean="0"/>
              <a:t>…</a:t>
            </a:r>
            <a:endParaRPr lang="en-US" sz="2400" dirty="0"/>
          </a:p>
        </p:txBody>
      </p:sp>
    </p:spTree>
    <p:extLst>
      <p:ext uri="{BB962C8B-B14F-4D97-AF65-F5344CB8AC3E}">
        <p14:creationId xmlns:p14="http://schemas.microsoft.com/office/powerpoint/2010/main" val="428122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Multi-Objective Optimization</a:t>
            </a:r>
            <a:endParaRPr lang="en-US" dirty="0"/>
          </a:p>
        </p:txBody>
      </p:sp>
      <p:sp>
        <p:nvSpPr>
          <p:cNvPr id="3" name="Content Placeholder 2"/>
          <p:cNvSpPr>
            <a:spLocks noGrp="1"/>
          </p:cNvSpPr>
          <p:nvPr>
            <p:ph idx="1"/>
          </p:nvPr>
        </p:nvSpPr>
        <p:spPr/>
        <p:txBody>
          <a:bodyPr/>
          <a:lstStyle/>
          <a:p>
            <a:r>
              <a:rPr lang="en-US" dirty="0"/>
              <a:t>The goal of multi-objective optimization is to sample points from the Pareto </a:t>
            </a:r>
            <a:r>
              <a:rPr lang="en-US" dirty="0" smtClean="0"/>
              <a:t>frontier.</a:t>
            </a:r>
          </a:p>
          <a:p>
            <a:r>
              <a:rPr lang="en-US" dirty="0" smtClean="0"/>
              <a:t>For continuous optimization problems, there are an infinite number of non-dominated points. Our goal is to find a discrete sampling that is representative of the Pareto frontier.</a:t>
            </a:r>
          </a:p>
          <a:p>
            <a:r>
              <a:rPr lang="en-US" dirty="0" smtClean="0"/>
              <a:t>A “representative” sampling usually entails:</a:t>
            </a:r>
          </a:p>
          <a:p>
            <a:pPr lvl="1"/>
            <a:r>
              <a:rPr lang="en-US" sz="2400" dirty="0" smtClean="0"/>
              <a:t>Points are sampled from </a:t>
            </a:r>
            <a:r>
              <a:rPr lang="en-US" sz="2400" u="sng" dirty="0" smtClean="0"/>
              <a:t>all regions </a:t>
            </a:r>
            <a:r>
              <a:rPr lang="en-US" sz="2400" dirty="0" smtClean="0"/>
              <a:t>of the Pareto frontier</a:t>
            </a:r>
          </a:p>
          <a:p>
            <a:pPr lvl="1"/>
            <a:r>
              <a:rPr lang="en-US" sz="2400" dirty="0" smtClean="0"/>
              <a:t>The sampled points are </a:t>
            </a:r>
            <a:r>
              <a:rPr lang="en-US" sz="2400" u="sng" dirty="0" smtClean="0"/>
              <a:t>fairly evenly spaced </a:t>
            </a:r>
            <a:r>
              <a:rPr lang="en-US" sz="2400" dirty="0" smtClean="0"/>
              <a:t>along the Pareto frontier</a:t>
            </a:r>
          </a:p>
          <a:p>
            <a:pPr lvl="1"/>
            <a:r>
              <a:rPr lang="en-US" sz="2400" u="sng" dirty="0" smtClean="0"/>
              <a:t>Enough points </a:t>
            </a:r>
            <a:r>
              <a:rPr lang="en-US" sz="2400" dirty="0" smtClean="0"/>
              <a:t>are sampled to fulfill some purpose</a:t>
            </a:r>
            <a:endParaRPr lang="en-US" sz="2400" dirty="0"/>
          </a:p>
          <a:p>
            <a:endParaRPr lang="en-US" dirty="0"/>
          </a:p>
        </p:txBody>
      </p:sp>
    </p:spTree>
    <p:extLst>
      <p:ext uri="{BB962C8B-B14F-4D97-AF65-F5344CB8AC3E}">
        <p14:creationId xmlns:p14="http://schemas.microsoft.com/office/powerpoint/2010/main" val="389194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Multi-Objective Optimization</a:t>
            </a:r>
            <a:endParaRPr lang="en-US" dirty="0"/>
          </a:p>
        </p:txBody>
      </p:sp>
      <p:pic>
        <p:nvPicPr>
          <p:cNvPr id="6146" name="Picture 2" descr="C:\Users\mdaskilewicz\Desktop\equations\cartoon paretofront samp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950" y="1327709"/>
            <a:ext cx="8334375" cy="24791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4000" y="3895725"/>
            <a:ext cx="6362700" cy="369332"/>
          </a:xfrm>
          <a:prstGeom prst="rect">
            <a:avLst/>
          </a:prstGeom>
          <a:noFill/>
        </p:spPr>
        <p:txBody>
          <a:bodyPr wrap="square" rtlCol="0">
            <a:spAutoFit/>
          </a:bodyPr>
          <a:lstStyle/>
          <a:p>
            <a:r>
              <a:rPr lang="en-US" dirty="0" smtClean="0">
                <a:solidFill>
                  <a:srgbClr val="00B050"/>
                </a:solidFill>
                <a:latin typeface="Arial Black" pitchFamily="34" charset="0"/>
              </a:rPr>
              <a:t>Good</a:t>
            </a:r>
            <a:r>
              <a:rPr lang="en-US" dirty="0" smtClean="0">
                <a:latin typeface="Arial Black" pitchFamily="34" charset="0"/>
              </a:rPr>
              <a:t>			</a:t>
            </a:r>
            <a:r>
              <a:rPr lang="en-US" dirty="0" smtClean="0">
                <a:solidFill>
                  <a:srgbClr val="C00000"/>
                </a:solidFill>
                <a:latin typeface="Arial Black" pitchFamily="34" charset="0"/>
              </a:rPr>
              <a:t>Bad			Bad</a:t>
            </a:r>
            <a:endParaRPr lang="en-US" dirty="0">
              <a:solidFill>
                <a:srgbClr val="C00000"/>
              </a:solidFill>
              <a:latin typeface="Arial Black" pitchFamily="34" charset="0"/>
            </a:endParaRPr>
          </a:p>
        </p:txBody>
      </p:sp>
    </p:spTree>
    <p:extLst>
      <p:ext uri="{BB962C8B-B14F-4D97-AF65-F5344CB8AC3E}">
        <p14:creationId xmlns:p14="http://schemas.microsoft.com/office/powerpoint/2010/main" val="1350180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Multi-Objective Optimization vs. Monte Carlo</a:t>
            </a:r>
            <a:endParaRPr lang="en-US" dirty="0"/>
          </a:p>
        </p:txBody>
      </p:sp>
      <p:pic>
        <p:nvPicPr>
          <p:cNvPr id="1026" name="Picture 2" descr="\\MATT-PC\Data\Thesis Research\proposal\montecarlowoes.png"/>
          <p:cNvPicPr>
            <a:picLocks noChangeAspect="1" noChangeArrowheads="1"/>
          </p:cNvPicPr>
          <p:nvPr/>
        </p:nvPicPr>
        <p:blipFill>
          <a:blip r:embed="rId2" cstate="print"/>
          <a:srcRect/>
          <a:stretch>
            <a:fillRect/>
          </a:stretch>
        </p:blipFill>
        <p:spPr bwMode="auto">
          <a:xfrm>
            <a:off x="1391430" y="2071440"/>
            <a:ext cx="6357158" cy="4342060"/>
          </a:xfrm>
          <a:prstGeom prst="rect">
            <a:avLst/>
          </a:prstGeom>
          <a:noFill/>
        </p:spPr>
      </p:pic>
      <p:sp>
        <p:nvSpPr>
          <p:cNvPr id="5" name="Content Placeholder 2"/>
          <p:cNvSpPr>
            <a:spLocks noGrp="1"/>
          </p:cNvSpPr>
          <p:nvPr>
            <p:ph idx="1"/>
          </p:nvPr>
        </p:nvSpPr>
        <p:spPr>
          <a:xfrm>
            <a:off x="152400" y="1143000"/>
            <a:ext cx="8991600" cy="4953000"/>
          </a:xfrm>
        </p:spPr>
        <p:txBody>
          <a:bodyPr/>
          <a:lstStyle/>
          <a:p>
            <a:r>
              <a:rPr lang="en-US" dirty="0" smtClean="0"/>
              <a:t>Extent of objective space explored by (uniform) random sampling of a problem with 2 attributes and 12 independent variables: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Multi-Objective Optimization Algorithms</a:t>
            </a:r>
            <a:endParaRPr lang="en-US" dirty="0"/>
          </a:p>
        </p:txBody>
      </p:sp>
      <p:sp>
        <p:nvSpPr>
          <p:cNvPr id="3" name="Content Placeholder 2"/>
          <p:cNvSpPr>
            <a:spLocks noGrp="1"/>
          </p:cNvSpPr>
          <p:nvPr>
            <p:ph idx="1"/>
          </p:nvPr>
        </p:nvSpPr>
        <p:spPr/>
        <p:txBody>
          <a:bodyPr/>
          <a:lstStyle/>
          <a:p>
            <a:r>
              <a:rPr lang="en-US" dirty="0" smtClean="0"/>
              <a:t>There are two general strategies used by multi-objective optimization algorithms:</a:t>
            </a:r>
          </a:p>
          <a:p>
            <a:pPr marL="514350" indent="-514350">
              <a:buFont typeface="+mj-lt"/>
              <a:buAutoNum type="arabicPeriod"/>
            </a:pPr>
            <a:r>
              <a:rPr lang="en-US" dirty="0" smtClean="0"/>
              <a:t>Define a series of “single-objective” </a:t>
            </a:r>
            <a:r>
              <a:rPr lang="en-US" dirty="0" err="1" smtClean="0"/>
              <a:t>subproblems</a:t>
            </a:r>
            <a:r>
              <a:rPr lang="en-US" dirty="0" smtClean="0"/>
              <a:t> such that the solution of each </a:t>
            </a:r>
            <a:r>
              <a:rPr lang="en-US" dirty="0" err="1" smtClean="0"/>
              <a:t>subproblem</a:t>
            </a:r>
            <a:r>
              <a:rPr lang="en-US" dirty="0" smtClean="0"/>
              <a:t> gives one point on the Pareto frontier. </a:t>
            </a:r>
            <a:r>
              <a:rPr lang="en-US" dirty="0" err="1" smtClean="0"/>
              <a:t>Subproblems</a:t>
            </a:r>
            <a:r>
              <a:rPr lang="en-US" dirty="0" smtClean="0"/>
              <a:t> may be defined by:</a:t>
            </a:r>
          </a:p>
          <a:p>
            <a:pPr marL="914400" lvl="1" indent="-514350">
              <a:buFont typeface="+mj-lt"/>
              <a:buAutoNum type="alphaLcParenR"/>
            </a:pPr>
            <a:r>
              <a:rPr lang="en-US" sz="2400" dirty="0" smtClean="0"/>
              <a:t>Changing the objective function</a:t>
            </a:r>
          </a:p>
          <a:p>
            <a:pPr marL="914400" lvl="1" indent="-514350">
              <a:buFont typeface="+mj-lt"/>
              <a:buAutoNum type="alphaLcParenR"/>
            </a:pPr>
            <a:r>
              <a:rPr lang="en-US" sz="2400" dirty="0" smtClean="0"/>
              <a:t>Changing the constraints</a:t>
            </a:r>
          </a:p>
          <a:p>
            <a:pPr marL="514350" indent="-514350">
              <a:buFont typeface="+mj-lt"/>
              <a:buAutoNum type="arabicPeriod"/>
            </a:pPr>
            <a:r>
              <a:rPr lang="en-US" dirty="0" smtClean="0"/>
              <a:t>Simultaneously optimize a population of points to iteratively approach the true Pareto frontier.</a:t>
            </a:r>
          </a:p>
          <a:p>
            <a:endParaRPr lang="en-US" dirty="0"/>
          </a:p>
        </p:txBody>
      </p:sp>
    </p:spTree>
    <p:extLst>
      <p:ext uri="{BB962C8B-B14F-4D97-AF65-F5344CB8AC3E}">
        <p14:creationId xmlns:p14="http://schemas.microsoft.com/office/powerpoint/2010/main" val="20168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Pareto Filtering</a:t>
            </a:r>
            <a:endParaRPr lang="en-US" dirty="0"/>
          </a:p>
        </p:txBody>
      </p:sp>
      <p:sp>
        <p:nvSpPr>
          <p:cNvPr id="3" name="Content Placeholder 2"/>
          <p:cNvSpPr>
            <a:spLocks noGrp="1"/>
          </p:cNvSpPr>
          <p:nvPr>
            <p:ph idx="1"/>
          </p:nvPr>
        </p:nvSpPr>
        <p:spPr/>
        <p:txBody>
          <a:bodyPr/>
          <a:lstStyle/>
          <a:p>
            <a:r>
              <a:rPr lang="en-US" dirty="0" smtClean="0"/>
              <a:t>The various multi-objective optimization approaches </a:t>
            </a:r>
            <a:r>
              <a:rPr lang="en-US" i="1" dirty="0" smtClean="0"/>
              <a:t>attempt</a:t>
            </a:r>
            <a:r>
              <a:rPr lang="en-US" dirty="0" smtClean="0"/>
              <a:t> to sample points on the Pareto frontier, but generally there is no guarantee that they will succeed.</a:t>
            </a:r>
          </a:p>
          <a:p>
            <a:r>
              <a:rPr lang="en-US" dirty="0" smtClean="0"/>
              <a:t>As a final step to any multi-objective optimizer, a “Pareto filter” that removes any dominated points from the final sampling should be used.  This filter just applies logical checks of the inequalities involved in the definition of dominance.</a:t>
            </a:r>
          </a:p>
          <a:p>
            <a:endParaRPr lang="en-US" dirty="0"/>
          </a:p>
        </p:txBody>
      </p:sp>
    </p:spTree>
    <p:extLst>
      <p:ext uri="{BB962C8B-B14F-4D97-AF65-F5344CB8AC3E}">
        <p14:creationId xmlns:p14="http://schemas.microsoft.com/office/powerpoint/2010/main" val="5460824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Objective Function Approach</a:t>
            </a:r>
            <a:endParaRPr lang="en-US" dirty="0"/>
          </a:p>
        </p:txBody>
      </p:sp>
      <p:sp>
        <p:nvSpPr>
          <p:cNvPr id="3" name="Content Placeholder 2"/>
          <p:cNvSpPr>
            <a:spLocks noGrp="1"/>
          </p:cNvSpPr>
          <p:nvPr>
            <p:ph idx="1"/>
          </p:nvPr>
        </p:nvSpPr>
        <p:spPr>
          <a:xfrm>
            <a:off x="152400" y="1143000"/>
            <a:ext cx="8839200" cy="5092700"/>
          </a:xfrm>
        </p:spPr>
        <p:txBody>
          <a:bodyPr>
            <a:normAutofit fontScale="92500" lnSpcReduction="10000"/>
          </a:bodyPr>
          <a:lstStyle/>
          <a:p>
            <a:r>
              <a:rPr lang="en-US" dirty="0" smtClean="0"/>
              <a:t>One approach to multi-objective optimization is to define a “weighted” aggregate objective function of the form</a:t>
            </a:r>
            <a:br>
              <a:rPr lang="en-US" dirty="0" smtClean="0"/>
            </a:br>
            <a:r>
              <a:rPr lang="en-US" dirty="0" smtClean="0"/>
              <a:t/>
            </a:r>
            <a:br>
              <a:rPr lang="en-US" dirty="0" smtClean="0"/>
            </a:br>
            <a:r>
              <a:rPr lang="en-US" dirty="0" smtClean="0"/>
              <a:t/>
            </a:r>
            <a:br>
              <a:rPr lang="en-US" dirty="0" smtClean="0"/>
            </a:br>
            <a:r>
              <a:rPr lang="en-US" dirty="0" smtClean="0"/>
              <a:t>which may be used as the objective function in a “single-objective” optimization algorithm</a:t>
            </a:r>
          </a:p>
          <a:p>
            <a:r>
              <a:rPr lang="en-US" dirty="0" smtClean="0"/>
              <a:t>Here </a:t>
            </a:r>
            <a:r>
              <a:rPr lang="en-US" i="1" dirty="0" err="1" smtClean="0"/>
              <a:t>w</a:t>
            </a:r>
            <a:r>
              <a:rPr lang="en-US" i="1" baseline="-25000" dirty="0" err="1" smtClean="0"/>
              <a:t>i</a:t>
            </a:r>
            <a:r>
              <a:rPr lang="en-US" dirty="0" smtClean="0"/>
              <a:t> represents a “weight” on each attribute such that the weights sum to 1.</a:t>
            </a:r>
          </a:p>
          <a:p>
            <a:r>
              <a:rPr lang="en-US" dirty="0" smtClean="0"/>
              <a:t>By specifying different values for the weights, different </a:t>
            </a:r>
            <a:r>
              <a:rPr lang="en-US" dirty="0" err="1" smtClean="0"/>
              <a:t>subproblems</a:t>
            </a:r>
            <a:r>
              <a:rPr lang="en-US" dirty="0" smtClean="0"/>
              <a:t> are defined. Each </a:t>
            </a:r>
            <a:r>
              <a:rPr lang="en-US" dirty="0" err="1" smtClean="0"/>
              <a:t>subproblem</a:t>
            </a:r>
            <a:r>
              <a:rPr lang="en-US" dirty="0" smtClean="0"/>
              <a:t> is solved to sample a single point.</a:t>
            </a:r>
          </a:p>
          <a:p>
            <a:r>
              <a:rPr lang="en-US" dirty="0" smtClean="0"/>
              <a:t>Typically the weights are selected to form an evenly spaced grid in the “weight space” with the hopes that this will yield an even sampling of the Pareto frontier. </a:t>
            </a:r>
          </a:p>
          <a:p>
            <a:endParaRPr lang="en-US" dirty="0" smtClean="0"/>
          </a:p>
          <a:p>
            <a:endParaRPr lang="en-US" dirty="0"/>
          </a:p>
        </p:txBody>
      </p:sp>
      <p:pic>
        <p:nvPicPr>
          <p:cNvPr id="8195" name="Picture 3" descr="C:\Users\mdaskilewicz\Desktop\equations\aof.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3230"/>
          <a:stretch/>
        </p:blipFill>
        <p:spPr bwMode="auto">
          <a:xfrm>
            <a:off x="1231611" y="1914525"/>
            <a:ext cx="6663459" cy="67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239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Objective Function Approach</a:t>
            </a:r>
            <a:endParaRPr lang="en-US" dirty="0"/>
          </a:p>
        </p:txBody>
      </p:sp>
      <p:sp>
        <p:nvSpPr>
          <p:cNvPr id="3" name="Content Placeholder 2"/>
          <p:cNvSpPr>
            <a:spLocks noGrp="1"/>
          </p:cNvSpPr>
          <p:nvPr>
            <p:ph idx="1"/>
          </p:nvPr>
        </p:nvSpPr>
        <p:spPr>
          <a:xfrm>
            <a:off x="152400" y="1143000"/>
            <a:ext cx="8839200" cy="5092700"/>
          </a:xfrm>
        </p:spPr>
        <p:txBody>
          <a:bodyPr>
            <a:normAutofit/>
          </a:bodyPr>
          <a:lstStyle/>
          <a:p>
            <a:r>
              <a:rPr lang="en-US" dirty="0" smtClean="0"/>
              <a:t>The aggregate objective function is used to form a single-objective optimization </a:t>
            </a:r>
            <a:r>
              <a:rPr lang="en-US" dirty="0" err="1" smtClean="0"/>
              <a:t>subproblem</a:t>
            </a:r>
            <a:r>
              <a:rPr lang="en-US" dirty="0" smtClean="0"/>
              <a:t>.</a:t>
            </a:r>
          </a:p>
          <a:p>
            <a:r>
              <a:rPr lang="en-US" dirty="0" smtClean="0"/>
              <a:t>The </a:t>
            </a:r>
            <a:r>
              <a:rPr lang="en-US" dirty="0" err="1" smtClean="0"/>
              <a:t>subproblem</a:t>
            </a:r>
            <a:r>
              <a:rPr lang="en-US" dirty="0" smtClean="0"/>
              <a:t> also includes any constraints on the independent variables and/or attributes that the designer wishes to impose. </a:t>
            </a:r>
          </a:p>
          <a:p>
            <a:endParaRPr lang="en-US" dirty="0"/>
          </a:p>
        </p:txBody>
      </p:sp>
    </p:spTree>
    <p:extLst>
      <p:ext uri="{BB962C8B-B14F-4D97-AF65-F5344CB8AC3E}">
        <p14:creationId xmlns:p14="http://schemas.microsoft.com/office/powerpoint/2010/main" val="224223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Objective Function Approach</a:t>
            </a:r>
            <a:endParaRPr lang="en-US" dirty="0"/>
          </a:p>
        </p:txBody>
      </p:sp>
      <p:sp>
        <p:nvSpPr>
          <p:cNvPr id="3" name="Content Placeholder 2"/>
          <p:cNvSpPr>
            <a:spLocks noGrp="1"/>
          </p:cNvSpPr>
          <p:nvPr>
            <p:ph idx="1"/>
          </p:nvPr>
        </p:nvSpPr>
        <p:spPr>
          <a:xfrm>
            <a:off x="152400" y="1143000"/>
            <a:ext cx="8839200" cy="5092700"/>
          </a:xfrm>
        </p:spPr>
        <p:txBody>
          <a:bodyPr>
            <a:normAutofit/>
          </a:bodyPr>
          <a:lstStyle/>
          <a:p>
            <a:r>
              <a:rPr lang="en-US" dirty="0" smtClean="0"/>
              <a:t>A well-known pitfall of the AOF approach is that it can sample only from regions of the Pareto frontier whose curvature is greater or equal to the curvature of the AOF.</a:t>
            </a:r>
          </a:p>
          <a:p>
            <a:pPr marL="342900" lvl="1" indent="-342900">
              <a:buSzPct val="85000"/>
              <a:buFont typeface="Wingdings" pitchFamily="2" charset="2"/>
              <a:buChar char="v"/>
            </a:pPr>
            <a:r>
              <a:rPr lang="en-US" dirty="0"/>
              <a:t>See </a:t>
            </a:r>
            <a:r>
              <a:rPr lang="en-US" dirty="0" err="1"/>
              <a:t>Messac</a:t>
            </a:r>
            <a:r>
              <a:rPr lang="en-US" dirty="0"/>
              <a:t> et al. “Ability of </a:t>
            </a:r>
            <a:r>
              <a:rPr lang="en-US" dirty="0" smtClean="0"/>
              <a:t>objective functions </a:t>
            </a:r>
            <a:r>
              <a:rPr lang="en-US" dirty="0"/>
              <a:t>to generate points on </a:t>
            </a:r>
            <a:r>
              <a:rPr lang="en-US" dirty="0" err="1"/>
              <a:t>nonconvex</a:t>
            </a:r>
            <a:r>
              <a:rPr lang="en-US" dirty="0"/>
              <a:t> Pareto frontiers” AIAA Journal 38, </a:t>
            </a:r>
            <a:r>
              <a:rPr lang="en-US" dirty="0" smtClean="0"/>
              <a:t>2000</a:t>
            </a:r>
          </a:p>
          <a:p>
            <a:r>
              <a:rPr lang="en-US" dirty="0" smtClean="0"/>
              <a:t>AOFs are generally convex, so this problem only affects concave Pareto frontiers. </a:t>
            </a:r>
          </a:p>
          <a:p>
            <a:r>
              <a:rPr lang="en-US" dirty="0" smtClean="0"/>
              <a:t>Even with the required curvatures, AOFs often lead to irregular samplings of the frontier for an evenly spaced weight grid.</a:t>
            </a:r>
          </a:p>
        </p:txBody>
      </p:sp>
    </p:spTree>
    <p:extLst>
      <p:ext uri="{BB962C8B-B14F-4D97-AF65-F5344CB8AC3E}">
        <p14:creationId xmlns:p14="http://schemas.microsoft.com/office/powerpoint/2010/main" val="24997452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Multi-Attribute Problems</a:t>
            </a:r>
            <a:endParaRPr lang="en-US" dirty="0"/>
          </a:p>
        </p:txBody>
      </p:sp>
      <p:sp>
        <p:nvSpPr>
          <p:cNvPr id="3" name="Content Placeholder 2"/>
          <p:cNvSpPr>
            <a:spLocks noGrp="1"/>
          </p:cNvSpPr>
          <p:nvPr>
            <p:ph idx="1"/>
          </p:nvPr>
        </p:nvSpPr>
        <p:spPr/>
        <p:txBody>
          <a:bodyPr/>
          <a:lstStyle/>
          <a:p>
            <a:r>
              <a:rPr lang="en-US" dirty="0" smtClean="0"/>
              <a:t>In many real-life problems, we are concerned with multiple attributes of a problem, for example:</a:t>
            </a:r>
          </a:p>
          <a:p>
            <a:pPr lvl="1"/>
            <a:r>
              <a:rPr lang="en-US" dirty="0"/>
              <a:t>y</a:t>
            </a:r>
            <a:r>
              <a:rPr lang="en-US" baseline="-25000" dirty="0" smtClean="0"/>
              <a:t>1</a:t>
            </a:r>
            <a:r>
              <a:rPr lang="en-US" dirty="0" smtClean="0"/>
              <a:t> = Cost</a:t>
            </a:r>
          </a:p>
          <a:p>
            <a:pPr lvl="1"/>
            <a:r>
              <a:rPr lang="en-US" dirty="0" smtClean="0"/>
              <a:t>y</a:t>
            </a:r>
            <a:r>
              <a:rPr lang="en-US" baseline="-25000" dirty="0" smtClean="0"/>
              <a:t>2</a:t>
            </a:r>
            <a:r>
              <a:rPr lang="en-US" dirty="0" smtClean="0"/>
              <a:t> </a:t>
            </a:r>
            <a:r>
              <a:rPr lang="en-US" dirty="0"/>
              <a:t>= </a:t>
            </a:r>
            <a:r>
              <a:rPr lang="en-US" dirty="0" smtClean="0"/>
              <a:t>Performance</a:t>
            </a:r>
          </a:p>
          <a:p>
            <a:pPr lvl="1"/>
            <a:r>
              <a:rPr lang="en-US" dirty="0" smtClean="0"/>
              <a:t>y</a:t>
            </a:r>
            <a:r>
              <a:rPr lang="en-US" baseline="-25000" dirty="0" smtClean="0"/>
              <a:t>3</a:t>
            </a:r>
            <a:r>
              <a:rPr lang="en-US" dirty="0" smtClean="0"/>
              <a:t> </a:t>
            </a:r>
            <a:r>
              <a:rPr lang="en-US" dirty="0"/>
              <a:t>= </a:t>
            </a:r>
            <a:r>
              <a:rPr lang="en-US" dirty="0" smtClean="0"/>
              <a:t>Manufacturability</a:t>
            </a:r>
          </a:p>
          <a:p>
            <a:pPr lvl="1"/>
            <a:r>
              <a:rPr lang="en-US" dirty="0" smtClean="0"/>
              <a:t>y</a:t>
            </a:r>
            <a:r>
              <a:rPr lang="en-US" baseline="-25000" dirty="0" smtClean="0"/>
              <a:t>4</a:t>
            </a:r>
            <a:r>
              <a:rPr lang="en-US" dirty="0" smtClean="0"/>
              <a:t> </a:t>
            </a:r>
            <a:r>
              <a:rPr lang="en-US" dirty="0"/>
              <a:t>= </a:t>
            </a:r>
            <a:r>
              <a:rPr lang="en-US" dirty="0" smtClean="0"/>
              <a:t>Safety</a:t>
            </a:r>
          </a:p>
          <a:p>
            <a:pPr lvl="1"/>
            <a:r>
              <a:rPr lang="en-US" dirty="0" smtClean="0"/>
              <a:t>y</a:t>
            </a:r>
            <a:r>
              <a:rPr lang="en-US" baseline="-25000" dirty="0" smtClean="0"/>
              <a:t>5</a:t>
            </a:r>
            <a:r>
              <a:rPr lang="en-US" dirty="0" smtClean="0"/>
              <a:t> </a:t>
            </a:r>
            <a:r>
              <a:rPr lang="en-US" dirty="0"/>
              <a:t>= </a:t>
            </a:r>
            <a:r>
              <a:rPr lang="en-US" dirty="0" smtClean="0"/>
              <a:t>Robustness</a:t>
            </a:r>
          </a:p>
          <a:p>
            <a:pPr lvl="1"/>
            <a:r>
              <a:rPr lang="en-US" dirty="0" smtClean="0"/>
              <a:t>…</a:t>
            </a:r>
          </a:p>
          <a:p>
            <a:endParaRPr lang="en-US" dirty="0" smtClean="0"/>
          </a:p>
        </p:txBody>
      </p:sp>
    </p:spTree>
    <p:extLst>
      <p:ext uri="{BB962C8B-B14F-4D97-AF65-F5344CB8AC3E}">
        <p14:creationId xmlns:p14="http://schemas.microsoft.com/office/powerpoint/2010/main" val="2614756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p-norm</a:t>
            </a:r>
            <a:endParaRPr lang="en-US" dirty="0"/>
          </a:p>
        </p:txBody>
      </p:sp>
      <p:sp>
        <p:nvSpPr>
          <p:cNvPr id="3" name="Content Placeholder 2"/>
          <p:cNvSpPr>
            <a:spLocks noGrp="1"/>
          </p:cNvSpPr>
          <p:nvPr>
            <p:ph idx="1"/>
          </p:nvPr>
        </p:nvSpPr>
        <p:spPr/>
        <p:txBody>
          <a:bodyPr/>
          <a:lstStyle/>
          <a:p>
            <a:r>
              <a:rPr lang="en-US" dirty="0" smtClean="0"/>
              <a:t>A common aggregate objective function is the weighted p-norm:</a:t>
            </a:r>
          </a:p>
          <a:p>
            <a:endParaRPr lang="en-US" dirty="0"/>
          </a:p>
          <a:p>
            <a:endParaRPr lang="en-US" dirty="0" smtClean="0"/>
          </a:p>
          <a:p>
            <a:endParaRPr lang="en-US" dirty="0"/>
          </a:p>
          <a:p>
            <a:endParaRPr lang="en-US" dirty="0" smtClean="0"/>
          </a:p>
          <a:p>
            <a:r>
              <a:rPr lang="en-US" dirty="0" smtClean="0"/>
              <a:t>When p=1, this is simply a weighted sum of the attributes</a:t>
            </a:r>
          </a:p>
          <a:p>
            <a:pPr>
              <a:buNone/>
            </a:pPr>
            <a:endParaRPr lang="en-US" dirty="0" smtClean="0"/>
          </a:p>
          <a:p>
            <a:endParaRPr lang="en-US" dirty="0"/>
          </a:p>
        </p:txBody>
      </p:sp>
      <p:pic>
        <p:nvPicPr>
          <p:cNvPr id="9218" name="Picture 2" descr="C:\Users\mdaskilewicz\Desktop\equations\pnor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2117"/>
          <a:stretch/>
        </p:blipFill>
        <p:spPr bwMode="auto">
          <a:xfrm>
            <a:off x="2314927" y="1800225"/>
            <a:ext cx="4390673" cy="147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388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Sum Example</a:t>
            </a:r>
            <a:endParaRPr lang="en-US" dirty="0"/>
          </a:p>
        </p:txBody>
      </p:sp>
      <p:sp>
        <p:nvSpPr>
          <p:cNvPr id="3" name="Content Placeholder 2"/>
          <p:cNvSpPr>
            <a:spLocks noGrp="1"/>
          </p:cNvSpPr>
          <p:nvPr>
            <p:ph idx="1"/>
          </p:nvPr>
        </p:nvSpPr>
        <p:spPr>
          <a:xfrm>
            <a:off x="152400" y="1143000"/>
            <a:ext cx="8839200" cy="587375"/>
          </a:xfrm>
        </p:spPr>
        <p:txBody>
          <a:bodyPr/>
          <a:lstStyle/>
          <a:p>
            <a:r>
              <a:rPr lang="en-US" i="1" dirty="0" smtClean="0"/>
              <a:t>f(x) = 0.5y</a:t>
            </a:r>
            <a:r>
              <a:rPr lang="en-US" i="1" baseline="-25000" dirty="0" smtClean="0"/>
              <a:t>1</a:t>
            </a:r>
            <a:r>
              <a:rPr lang="en-US" i="1" dirty="0" smtClean="0"/>
              <a:t>(x) + 0.5y</a:t>
            </a:r>
            <a:r>
              <a:rPr lang="en-US" i="1" baseline="-25000" dirty="0" smtClean="0"/>
              <a:t>2</a:t>
            </a:r>
            <a:r>
              <a:rPr lang="en-US" i="1" dirty="0" smtClean="0"/>
              <a:t>(x)</a:t>
            </a:r>
          </a:p>
        </p:txBody>
      </p:sp>
      <p:pic>
        <p:nvPicPr>
          <p:cNvPr id="10242" name="Picture 2" descr="C:\Users\mdaskilewicz\Desktop\equations\cartoon paretofront ws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5200" y="1692275"/>
            <a:ext cx="4659313" cy="424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9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Sum Example</a:t>
            </a:r>
            <a:endParaRPr lang="en-US" dirty="0"/>
          </a:p>
        </p:txBody>
      </p:sp>
      <p:sp>
        <p:nvSpPr>
          <p:cNvPr id="3" name="Content Placeholder 2"/>
          <p:cNvSpPr>
            <a:spLocks noGrp="1"/>
          </p:cNvSpPr>
          <p:nvPr>
            <p:ph idx="1"/>
          </p:nvPr>
        </p:nvSpPr>
        <p:spPr>
          <a:xfrm>
            <a:off x="152400" y="1143000"/>
            <a:ext cx="8839200" cy="587375"/>
          </a:xfrm>
        </p:spPr>
        <p:txBody>
          <a:bodyPr/>
          <a:lstStyle/>
          <a:p>
            <a:r>
              <a:rPr lang="en-US" i="1" dirty="0" smtClean="0"/>
              <a:t>f(x) = 0.333y</a:t>
            </a:r>
            <a:r>
              <a:rPr lang="en-US" i="1" baseline="-25000" dirty="0" smtClean="0"/>
              <a:t>1</a:t>
            </a:r>
            <a:r>
              <a:rPr lang="en-US" i="1" dirty="0" smtClean="0"/>
              <a:t>(x) + 0.667y</a:t>
            </a:r>
            <a:r>
              <a:rPr lang="en-US" i="1" baseline="-25000" dirty="0" smtClean="0"/>
              <a:t>2</a:t>
            </a:r>
            <a:r>
              <a:rPr lang="en-US" i="1" dirty="0" smtClean="0"/>
              <a:t>(x)</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35200" y="1774158"/>
            <a:ext cx="4659313" cy="415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63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Sum Example</a:t>
            </a:r>
            <a:endParaRPr lang="en-US" dirty="0"/>
          </a:p>
        </p:txBody>
      </p:sp>
      <p:sp>
        <p:nvSpPr>
          <p:cNvPr id="3" name="Content Placeholder 2"/>
          <p:cNvSpPr>
            <a:spLocks noGrp="1"/>
          </p:cNvSpPr>
          <p:nvPr>
            <p:ph idx="1"/>
          </p:nvPr>
        </p:nvSpPr>
        <p:spPr>
          <a:xfrm>
            <a:off x="152400" y="1143000"/>
            <a:ext cx="8839200" cy="587375"/>
          </a:xfrm>
        </p:spPr>
        <p:txBody>
          <a:bodyPr/>
          <a:lstStyle/>
          <a:p>
            <a:r>
              <a:rPr lang="en-US" i="1" dirty="0" smtClean="0"/>
              <a:t>f(x) = 0.667y</a:t>
            </a:r>
            <a:r>
              <a:rPr lang="en-US" i="1" baseline="-25000" dirty="0" smtClean="0"/>
              <a:t>1</a:t>
            </a:r>
            <a:r>
              <a:rPr lang="en-US" i="1" dirty="0" smtClean="0"/>
              <a:t>(x) + 0.333y</a:t>
            </a:r>
            <a:r>
              <a:rPr lang="en-US" i="1" baseline="-25000" dirty="0" smtClean="0"/>
              <a:t>2</a:t>
            </a:r>
            <a:r>
              <a:rPr lang="en-US" i="1" dirty="0" smtClean="0"/>
              <a:t>(x)</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35200" y="1772577"/>
            <a:ext cx="4659313" cy="415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866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Sum Example</a:t>
            </a:r>
            <a:endParaRPr 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35200" y="1772577"/>
            <a:ext cx="4659313" cy="415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4765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Sum Example</a:t>
            </a:r>
            <a:endParaRPr lang="en-US" dirty="0"/>
          </a:p>
        </p:txBody>
      </p:sp>
      <p:pic>
        <p:nvPicPr>
          <p:cNvPr id="10242" name="Picture 2"/>
          <p:cNvPicPr>
            <a:picLocks noChangeAspect="1" noChangeArrowheads="1"/>
          </p:cNvPicPr>
          <p:nvPr/>
        </p:nvPicPr>
        <p:blipFill>
          <a:blip r:embed="rId2" cstate="print"/>
          <a:stretch>
            <a:fillRect/>
          </a:stretch>
        </p:blipFill>
        <p:spPr bwMode="auto">
          <a:xfrm>
            <a:off x="2235200" y="1772577"/>
            <a:ext cx="4659312" cy="415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4765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Epsilon-Constraint Method</a:t>
            </a:r>
            <a:endParaRPr lang="en-US" dirty="0"/>
          </a:p>
        </p:txBody>
      </p:sp>
      <p:sp>
        <p:nvSpPr>
          <p:cNvPr id="3" name="Content Placeholder 2"/>
          <p:cNvSpPr>
            <a:spLocks noGrp="1"/>
          </p:cNvSpPr>
          <p:nvPr>
            <p:ph idx="1"/>
          </p:nvPr>
        </p:nvSpPr>
        <p:spPr/>
        <p:txBody>
          <a:bodyPr>
            <a:normAutofit lnSpcReduction="10000"/>
          </a:bodyPr>
          <a:lstStyle/>
          <a:p>
            <a:r>
              <a:rPr lang="en-US" dirty="0" smtClean="0"/>
              <a:t>An alternative to the aggregate objective function is to simply use one of the attributes as the objective function, while constraining the remaining attributes to be at least as good as some value.</a:t>
            </a:r>
          </a:p>
          <a:p>
            <a:r>
              <a:rPr lang="en-US" dirty="0" smtClean="0"/>
              <a:t>By varying the values of these threshold constraints, different points on the Frontier are sampled.</a:t>
            </a:r>
          </a:p>
          <a:p>
            <a:r>
              <a:rPr lang="en-US" dirty="0" smtClean="0"/>
              <a:t>This is called the “</a:t>
            </a:r>
            <a:r>
              <a:rPr lang="en-US" b="1" dirty="0" smtClean="0"/>
              <a:t>epsilon constraint method</a:t>
            </a:r>
            <a:r>
              <a:rPr lang="en-US" dirty="0" smtClean="0"/>
              <a:t>”.</a:t>
            </a:r>
          </a:p>
          <a:p>
            <a:r>
              <a:rPr lang="en-US" dirty="0" smtClean="0"/>
              <a:t>For unusually shaped objective spaces, many </a:t>
            </a:r>
            <a:r>
              <a:rPr lang="en-US" dirty="0" err="1" smtClean="0"/>
              <a:t>subproblems</a:t>
            </a:r>
            <a:r>
              <a:rPr lang="en-US" dirty="0" smtClean="0"/>
              <a:t> will have no solution.</a:t>
            </a:r>
          </a:p>
          <a:p>
            <a:r>
              <a:rPr lang="en-US" dirty="0" smtClean="0"/>
              <a:t>The similar “</a:t>
            </a:r>
            <a:r>
              <a:rPr lang="en-US" b="1" dirty="0" smtClean="0"/>
              <a:t>method of proper equality constraints</a:t>
            </a:r>
            <a:r>
              <a:rPr lang="en-US" dirty="0" smtClean="0"/>
              <a:t>” uses equality constraints instead of inequality constraints.</a:t>
            </a:r>
          </a:p>
          <a:p>
            <a:endParaRPr lang="en-US" dirty="0" smtClean="0"/>
          </a:p>
          <a:p>
            <a:endParaRPr lang="en-US" dirty="0"/>
          </a:p>
        </p:txBody>
      </p:sp>
    </p:spTree>
    <p:extLst>
      <p:ext uri="{BB962C8B-B14F-4D97-AF65-F5344CB8AC3E}">
        <p14:creationId xmlns:p14="http://schemas.microsoft.com/office/powerpoint/2010/main" val="34544342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Epsilon-Constraint Method</a:t>
            </a:r>
            <a:endParaRPr lang="en-US" dirty="0"/>
          </a:p>
        </p:txBody>
      </p:sp>
      <p:pic>
        <p:nvPicPr>
          <p:cNvPr id="11266" name="Picture 2" descr="C:\Users\mdaskilewicz\Desktop\equations\e constarint 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7100" y="1841499"/>
            <a:ext cx="4784725" cy="425496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152400" y="1143000"/>
            <a:ext cx="8839200" cy="4953000"/>
          </a:xfrm>
        </p:spPr>
        <p:txBody>
          <a:bodyPr>
            <a:normAutofit/>
          </a:bodyPr>
          <a:lstStyle/>
          <a:p>
            <a:r>
              <a:rPr lang="en-US" i="1" dirty="0" smtClean="0">
                <a:latin typeface="Times New Roman" pitchFamily="18" charset="0"/>
                <a:cs typeface="Times New Roman" pitchFamily="18" charset="0"/>
              </a:rPr>
              <a:t>min (y</a:t>
            </a:r>
            <a:r>
              <a:rPr lang="en-US" i="1"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 s. t. y</a:t>
            </a:r>
            <a:r>
              <a:rPr lang="en-US" i="1"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 &lt; a</a:t>
            </a:r>
          </a:p>
          <a:p>
            <a:endParaRPr lang="en-US" dirty="0"/>
          </a:p>
        </p:txBody>
      </p:sp>
    </p:spTree>
    <p:extLst>
      <p:ext uri="{BB962C8B-B14F-4D97-AF65-F5344CB8AC3E}">
        <p14:creationId xmlns:p14="http://schemas.microsoft.com/office/powerpoint/2010/main" val="42296108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Epsilon-Constraint Method</a:t>
            </a:r>
            <a:endParaRPr 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97844" y="1841499"/>
            <a:ext cx="4783237" cy="425496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152400" y="1143000"/>
            <a:ext cx="8839200" cy="4953000"/>
          </a:xfrm>
        </p:spPr>
        <p:txBody>
          <a:bodyPr>
            <a:normAutofit/>
          </a:bodyPr>
          <a:lstStyle/>
          <a:p>
            <a:r>
              <a:rPr lang="en-US" i="1" dirty="0" smtClean="0">
                <a:latin typeface="Times New Roman" pitchFamily="18" charset="0"/>
                <a:cs typeface="Times New Roman" pitchFamily="18" charset="0"/>
              </a:rPr>
              <a:t>min (y</a:t>
            </a:r>
            <a:r>
              <a:rPr lang="en-US" i="1"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 s. t. y</a:t>
            </a:r>
            <a:r>
              <a:rPr lang="en-US" i="1"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 &lt; b</a:t>
            </a:r>
          </a:p>
          <a:p>
            <a:endParaRPr lang="en-US" dirty="0"/>
          </a:p>
        </p:txBody>
      </p:sp>
    </p:spTree>
    <p:extLst>
      <p:ext uri="{BB962C8B-B14F-4D97-AF65-F5344CB8AC3E}">
        <p14:creationId xmlns:p14="http://schemas.microsoft.com/office/powerpoint/2010/main" val="38226021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Epsilon-Constraint Method</a:t>
            </a:r>
            <a:endParaRPr 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97844" y="1841499"/>
            <a:ext cx="4783237" cy="425496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152400" y="1143000"/>
            <a:ext cx="8839200" cy="4953000"/>
          </a:xfrm>
        </p:spPr>
        <p:txBody>
          <a:bodyPr>
            <a:normAutofit/>
          </a:bodyPr>
          <a:lstStyle/>
          <a:p>
            <a:r>
              <a:rPr lang="en-US" i="1" dirty="0" smtClean="0">
                <a:latin typeface="Times New Roman" pitchFamily="18" charset="0"/>
                <a:cs typeface="Times New Roman" pitchFamily="18" charset="0"/>
              </a:rPr>
              <a:t>min (y</a:t>
            </a:r>
            <a:r>
              <a:rPr lang="en-US" i="1"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 s. t. y</a:t>
            </a:r>
            <a:r>
              <a:rPr lang="en-US" i="1"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 &lt; c</a:t>
            </a:r>
          </a:p>
          <a:p>
            <a:endParaRPr lang="en-US" dirty="0"/>
          </a:p>
        </p:txBody>
      </p:sp>
    </p:spTree>
    <p:extLst>
      <p:ext uri="{BB962C8B-B14F-4D97-AF65-F5344CB8AC3E}">
        <p14:creationId xmlns:p14="http://schemas.microsoft.com/office/powerpoint/2010/main" val="939495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Multi-Attribute Problems</a:t>
            </a:r>
            <a:endParaRPr lang="en-US" dirty="0"/>
          </a:p>
        </p:txBody>
      </p:sp>
      <p:sp>
        <p:nvSpPr>
          <p:cNvPr id="3" name="Content Placeholder 2"/>
          <p:cNvSpPr>
            <a:spLocks noGrp="1"/>
          </p:cNvSpPr>
          <p:nvPr>
            <p:ph idx="1"/>
          </p:nvPr>
        </p:nvSpPr>
        <p:spPr/>
        <p:txBody>
          <a:bodyPr>
            <a:normAutofit/>
          </a:bodyPr>
          <a:lstStyle/>
          <a:p>
            <a:r>
              <a:rPr lang="en-US" dirty="0" smtClean="0"/>
              <a:t>Multi-attribute problems may be optimized by defining a “utility function” or “value function” that aggregates the multiple attributes we care about into a single function.</a:t>
            </a:r>
          </a:p>
          <a:p>
            <a:r>
              <a:rPr lang="en-US" dirty="0" smtClean="0"/>
              <a:t>If we can obtain such a function, it can serve as the objective function in one of the “single-objective” optimization techniques previously introduced in this class. Thus we can obtain a single “best” solution.</a:t>
            </a:r>
          </a:p>
        </p:txBody>
      </p:sp>
    </p:spTree>
    <p:extLst>
      <p:ext uri="{BB962C8B-B14F-4D97-AF65-F5344CB8AC3E}">
        <p14:creationId xmlns:p14="http://schemas.microsoft.com/office/powerpoint/2010/main" val="4180171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Epsilon-Constraint Method</a:t>
            </a:r>
            <a:endParaRPr 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97844" y="1841499"/>
            <a:ext cx="4783237" cy="425496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152400" y="1143000"/>
            <a:ext cx="8839200" cy="4953000"/>
          </a:xfrm>
        </p:spPr>
        <p:txBody>
          <a:bodyPr>
            <a:normAutofit/>
          </a:bodyPr>
          <a:lstStyle/>
          <a:p>
            <a:r>
              <a:rPr lang="en-US" i="1" dirty="0" smtClean="0">
                <a:latin typeface="Times New Roman" pitchFamily="18" charset="0"/>
                <a:cs typeface="Times New Roman" pitchFamily="18" charset="0"/>
              </a:rPr>
              <a:t>min (y</a:t>
            </a:r>
            <a:r>
              <a:rPr lang="en-US" i="1"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 s. t. y</a:t>
            </a:r>
            <a:r>
              <a:rPr lang="en-US" i="1"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 &lt; d</a:t>
            </a:r>
          </a:p>
          <a:p>
            <a:endParaRPr lang="en-US" dirty="0"/>
          </a:p>
        </p:txBody>
      </p:sp>
    </p:spTree>
    <p:extLst>
      <p:ext uri="{BB962C8B-B14F-4D97-AF65-F5344CB8AC3E}">
        <p14:creationId xmlns:p14="http://schemas.microsoft.com/office/powerpoint/2010/main" val="2396780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Epsilon-Constraint Method</a:t>
            </a:r>
            <a:endParaRPr 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97844" y="1841499"/>
            <a:ext cx="4783237" cy="425496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152400" y="1143000"/>
            <a:ext cx="8839200" cy="4953000"/>
          </a:xfrm>
        </p:spPr>
        <p:txBody>
          <a:bodyPr>
            <a:normAutofit/>
          </a:bodyPr>
          <a:lstStyle/>
          <a:p>
            <a:r>
              <a:rPr lang="en-US" i="1" dirty="0" smtClean="0">
                <a:latin typeface="Times New Roman" pitchFamily="18" charset="0"/>
                <a:cs typeface="Times New Roman" pitchFamily="18" charset="0"/>
              </a:rPr>
              <a:t>min (y</a:t>
            </a:r>
            <a:r>
              <a:rPr lang="en-US" i="1" baseline="-25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 s. t. y</a:t>
            </a:r>
            <a:r>
              <a:rPr lang="en-US" i="1"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 &lt; e</a:t>
            </a:r>
          </a:p>
          <a:p>
            <a:endParaRPr lang="en-US" dirty="0"/>
          </a:p>
        </p:txBody>
      </p:sp>
    </p:spTree>
    <p:extLst>
      <p:ext uri="{BB962C8B-B14F-4D97-AF65-F5344CB8AC3E}">
        <p14:creationId xmlns:p14="http://schemas.microsoft.com/office/powerpoint/2010/main" val="30759818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Boundary Intersection</a:t>
            </a:r>
            <a:endParaRPr lang="en-US" dirty="0"/>
          </a:p>
        </p:txBody>
      </p:sp>
      <p:sp>
        <p:nvSpPr>
          <p:cNvPr id="3" name="Content Placeholder 2"/>
          <p:cNvSpPr>
            <a:spLocks noGrp="1"/>
          </p:cNvSpPr>
          <p:nvPr>
            <p:ph idx="1"/>
          </p:nvPr>
        </p:nvSpPr>
        <p:spPr/>
        <p:txBody>
          <a:bodyPr/>
          <a:lstStyle/>
          <a:p>
            <a:r>
              <a:rPr lang="en-US" dirty="0" smtClean="0"/>
              <a:t>Normal Boundary Intersection was invented by Das and Dennis (1998) to yield more evenly spaced samplings of the Pareto frontier.</a:t>
            </a:r>
          </a:p>
          <a:p>
            <a:r>
              <a:rPr lang="en-US" dirty="0" smtClean="0"/>
              <a:t>Similar to the epsilon-constraint method, NBI works by forming a series of </a:t>
            </a:r>
            <a:r>
              <a:rPr lang="en-US" dirty="0" err="1" smtClean="0"/>
              <a:t>subproblems</a:t>
            </a:r>
            <a:r>
              <a:rPr lang="en-US" dirty="0" smtClean="0"/>
              <a:t>, each of which has different constraints.</a:t>
            </a:r>
          </a:p>
          <a:p>
            <a:r>
              <a:rPr lang="en-US" dirty="0" smtClean="0"/>
              <a:t>The constraints are more smartly defined in order to minimize the number of failed </a:t>
            </a:r>
            <a:r>
              <a:rPr lang="en-US" dirty="0" err="1" smtClean="0"/>
              <a:t>subproblems</a:t>
            </a:r>
            <a:r>
              <a:rPr lang="en-US" dirty="0" smtClean="0"/>
              <a:t>.</a:t>
            </a:r>
          </a:p>
          <a:p>
            <a:r>
              <a:rPr lang="en-US" dirty="0" smtClean="0"/>
              <a:t>However, NBI has a characteristic inability to sample from regions near the edges of &lt; 2-attribute Pareto frontiers </a:t>
            </a:r>
            <a:endParaRPr lang="en-US" dirty="0"/>
          </a:p>
        </p:txBody>
      </p:sp>
    </p:spTree>
    <p:extLst>
      <p:ext uri="{BB962C8B-B14F-4D97-AF65-F5344CB8AC3E}">
        <p14:creationId xmlns:p14="http://schemas.microsoft.com/office/powerpoint/2010/main" val="288618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Boundary Intersection</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Using an appropriate single-objective optimizer, find the </a:t>
            </a:r>
            <a:r>
              <a:rPr lang="en-US" i="1" dirty="0" smtClean="0"/>
              <a:t>k</a:t>
            </a:r>
            <a:r>
              <a:rPr lang="en-US" dirty="0" smtClean="0"/>
              <a:t> points that optimize each attribute individually, </a:t>
            </a:r>
            <a:r>
              <a:rPr lang="en-US" b="1" i="1" dirty="0" err="1" smtClean="0"/>
              <a:t>y</a:t>
            </a:r>
            <a:r>
              <a:rPr lang="en-US" i="1" baseline="-25000" dirty="0" err="1" smtClean="0"/>
              <a:t>i</a:t>
            </a:r>
            <a:r>
              <a:rPr lang="en-US" i="1" dirty="0" smtClean="0"/>
              <a:t>*</a:t>
            </a:r>
          </a:p>
          <a:p>
            <a:pPr marL="514350" indent="-514350">
              <a:buFont typeface="+mj-lt"/>
              <a:buAutoNum type="arabicPeriod"/>
            </a:pPr>
            <a:r>
              <a:rPr lang="en-US" dirty="0" smtClean="0"/>
              <a:t>Form an evenly spaced simplex-grid of “</a:t>
            </a:r>
            <a:r>
              <a:rPr lang="en-US" dirty="0" err="1" smtClean="0"/>
              <a:t>basepoints</a:t>
            </a:r>
            <a:r>
              <a:rPr lang="en-US" dirty="0" smtClean="0"/>
              <a:t>” in the objective space by taking weighted sums of the individual optima:  </a:t>
            </a:r>
            <a:r>
              <a:rPr lang="en-US" b="1" i="1" dirty="0" smtClean="0"/>
              <a:t>y</a:t>
            </a:r>
            <a:r>
              <a:rPr lang="en-US" i="1" baseline="-25000" dirty="0" smtClean="0"/>
              <a:t>j</a:t>
            </a:r>
            <a:r>
              <a:rPr lang="en-US" i="1" baseline="30000" dirty="0" smtClean="0"/>
              <a:t>0</a:t>
            </a:r>
            <a:r>
              <a:rPr lang="en-US" i="1" dirty="0" smtClean="0"/>
              <a:t> </a:t>
            </a:r>
            <a:r>
              <a:rPr lang="en-US" dirty="0" smtClean="0"/>
              <a:t>= </a:t>
            </a:r>
            <a:r>
              <a:rPr lang="en-US" i="1" dirty="0" smtClean="0"/>
              <a:t>w</a:t>
            </a:r>
            <a:r>
              <a:rPr lang="en-US" i="1" baseline="-25000" dirty="0" smtClean="0"/>
              <a:t>1</a:t>
            </a:r>
            <a:r>
              <a:rPr lang="en-US" i="1" dirty="0" smtClean="0"/>
              <a:t> </a:t>
            </a:r>
            <a:r>
              <a:rPr lang="en-US" b="1" i="1" dirty="0" smtClean="0"/>
              <a:t>y</a:t>
            </a:r>
            <a:r>
              <a:rPr lang="en-US" i="1" baseline="-25000" dirty="0" smtClean="0"/>
              <a:t>1</a:t>
            </a:r>
            <a:r>
              <a:rPr lang="en-US" i="1" dirty="0" smtClean="0"/>
              <a:t>* + w</a:t>
            </a:r>
            <a:r>
              <a:rPr lang="en-US" i="1" baseline="-25000" dirty="0" smtClean="0"/>
              <a:t>2</a:t>
            </a:r>
            <a:r>
              <a:rPr lang="en-US" i="1" dirty="0" smtClean="0"/>
              <a:t> </a:t>
            </a:r>
            <a:r>
              <a:rPr lang="en-US" b="1" i="1" dirty="0" smtClean="0"/>
              <a:t>y</a:t>
            </a:r>
            <a:r>
              <a:rPr lang="en-US" i="1" baseline="-25000" dirty="0" smtClean="0"/>
              <a:t>2</a:t>
            </a:r>
            <a:r>
              <a:rPr lang="en-US" i="1" dirty="0" smtClean="0"/>
              <a:t>* +…+ w</a:t>
            </a:r>
            <a:r>
              <a:rPr lang="en-US" i="1" baseline="-25000" dirty="0" smtClean="0"/>
              <a:t>k</a:t>
            </a:r>
            <a:r>
              <a:rPr lang="en-US" dirty="0" smtClean="0"/>
              <a:t> </a:t>
            </a:r>
            <a:r>
              <a:rPr lang="en-US" b="1" i="1" dirty="0" err="1" smtClean="0"/>
              <a:t>y</a:t>
            </a:r>
            <a:r>
              <a:rPr lang="en-US" i="1" baseline="-25000" dirty="0" err="1" smtClean="0"/>
              <a:t>k</a:t>
            </a:r>
            <a:r>
              <a:rPr lang="en-US" i="1" dirty="0" smtClean="0"/>
              <a:t>* </a:t>
            </a:r>
          </a:p>
          <a:p>
            <a:pPr marL="514350" indent="-514350">
              <a:buFont typeface="+mj-lt"/>
              <a:buAutoNum type="arabicPeriod"/>
            </a:pPr>
            <a:r>
              <a:rPr lang="en-US" dirty="0" smtClean="0"/>
              <a:t>Compute the “utopia point” and “</a:t>
            </a:r>
            <a:r>
              <a:rPr lang="en-US" dirty="0" err="1" smtClean="0"/>
              <a:t>antiutopia</a:t>
            </a:r>
            <a:r>
              <a:rPr lang="en-US" dirty="0" smtClean="0"/>
              <a:t> point” by taking the best and worst attributes from the set {</a:t>
            </a:r>
            <a:r>
              <a:rPr lang="en-US" b="1" i="1" dirty="0" smtClean="0"/>
              <a:t>y</a:t>
            </a:r>
            <a:r>
              <a:rPr lang="en-US" i="1" baseline="-25000" dirty="0" smtClean="0"/>
              <a:t>1</a:t>
            </a:r>
            <a:r>
              <a:rPr lang="en-US" i="1" dirty="0" smtClean="0"/>
              <a:t>*, </a:t>
            </a:r>
            <a:r>
              <a:rPr lang="en-US" b="1" i="1" dirty="0" smtClean="0"/>
              <a:t>y</a:t>
            </a:r>
            <a:r>
              <a:rPr lang="en-US" i="1" baseline="-25000" dirty="0" smtClean="0"/>
              <a:t>2</a:t>
            </a:r>
            <a:r>
              <a:rPr lang="en-US" i="1" dirty="0" smtClean="0"/>
              <a:t>*, … , </a:t>
            </a:r>
            <a:r>
              <a:rPr lang="en-US" b="1" i="1" dirty="0" err="1" smtClean="0"/>
              <a:t>y</a:t>
            </a:r>
            <a:r>
              <a:rPr lang="en-US" i="1" baseline="-25000" dirty="0" err="1" smtClean="0"/>
              <a:t>k</a:t>
            </a:r>
            <a:r>
              <a:rPr lang="en-US" i="1" dirty="0" smtClean="0"/>
              <a:t>*</a:t>
            </a:r>
            <a:r>
              <a:rPr lang="en-US" dirty="0" smtClean="0"/>
              <a:t>}</a:t>
            </a:r>
          </a:p>
          <a:p>
            <a:pPr marL="514350" indent="-514350">
              <a:buFont typeface="+mj-lt"/>
              <a:buAutoNum type="arabicPeriod"/>
            </a:pPr>
            <a:r>
              <a:rPr lang="en-US" dirty="0" smtClean="0"/>
              <a:t>The search direction is the vector from the </a:t>
            </a:r>
            <a:r>
              <a:rPr lang="en-US" dirty="0" err="1" smtClean="0"/>
              <a:t>antiutopia</a:t>
            </a:r>
            <a:r>
              <a:rPr lang="en-US" dirty="0" smtClean="0"/>
              <a:t> point to the utopia point.</a:t>
            </a:r>
          </a:p>
          <a:p>
            <a:pPr marL="514350" indent="-514350">
              <a:buFont typeface="+mj-lt"/>
              <a:buAutoNum type="arabicPeriod"/>
            </a:pPr>
            <a:r>
              <a:rPr lang="en-US" dirty="0" smtClean="0"/>
              <a:t>For each </a:t>
            </a:r>
            <a:r>
              <a:rPr lang="en-US" dirty="0" err="1" smtClean="0"/>
              <a:t>basepoint</a:t>
            </a:r>
            <a:r>
              <a:rPr lang="en-US" dirty="0" smtClean="0"/>
              <a:t>, maximize the distance along this direction, while still remaining in the feasible objective space.</a:t>
            </a:r>
            <a:endParaRPr lang="en-US" baseline="-25000" dirty="0"/>
          </a:p>
        </p:txBody>
      </p:sp>
    </p:spTree>
    <p:extLst>
      <p:ext uri="{BB962C8B-B14F-4D97-AF65-F5344CB8AC3E}">
        <p14:creationId xmlns:p14="http://schemas.microsoft.com/office/powerpoint/2010/main" val="288618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Boundary Intersection</a:t>
            </a:r>
            <a:endParaRPr lang="en-US" dirty="0"/>
          </a:p>
        </p:txBody>
      </p:sp>
      <p:pic>
        <p:nvPicPr>
          <p:cNvPr id="3074" name="Picture 2" descr="C:\Users\Matt\Desktop\defense_resized_PRINT\ppt\media\image40.png"/>
          <p:cNvPicPr>
            <a:picLocks noChangeAspect="1" noChangeArrowheads="1"/>
          </p:cNvPicPr>
          <p:nvPr/>
        </p:nvPicPr>
        <p:blipFill>
          <a:blip r:embed="rId2" cstate="print"/>
          <a:srcRect/>
          <a:stretch>
            <a:fillRect/>
          </a:stretch>
        </p:blipFill>
        <p:spPr bwMode="auto">
          <a:xfrm>
            <a:off x="1860550" y="1317625"/>
            <a:ext cx="6210300" cy="4425950"/>
          </a:xfrm>
          <a:prstGeom prst="rect">
            <a:avLst/>
          </a:prstGeom>
          <a:noFill/>
        </p:spPr>
      </p:pic>
      <p:sp>
        <p:nvSpPr>
          <p:cNvPr id="6" name="TextBox 5"/>
          <p:cNvSpPr txBox="1"/>
          <p:nvPr/>
        </p:nvSpPr>
        <p:spPr>
          <a:xfrm>
            <a:off x="6642100" y="1473200"/>
            <a:ext cx="407484" cy="461665"/>
          </a:xfrm>
          <a:prstGeom prst="rect">
            <a:avLst/>
          </a:prstGeom>
          <a:noFill/>
        </p:spPr>
        <p:txBody>
          <a:bodyPr wrap="none" rtlCol="0">
            <a:spAutoFit/>
          </a:bodyPr>
          <a:lstStyle/>
          <a:p>
            <a:r>
              <a:rPr lang="en-US" sz="2400" i="1" dirty="0" smtClean="0"/>
              <a:t>u</a:t>
            </a:r>
            <a:r>
              <a:rPr lang="en-US" sz="2400" i="1" baseline="30000" dirty="0" smtClean="0"/>
              <a:t>-</a:t>
            </a:r>
            <a:endParaRPr lang="en-US" sz="2400" i="1" baseline="30000" dirty="0"/>
          </a:p>
        </p:txBody>
      </p:sp>
    </p:spTree>
    <p:extLst>
      <p:ext uri="{BB962C8B-B14F-4D97-AF65-F5344CB8AC3E}">
        <p14:creationId xmlns:p14="http://schemas.microsoft.com/office/powerpoint/2010/main" val="28861893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Boundary Intersection</a:t>
            </a:r>
            <a:endParaRPr lang="en-US" dirty="0"/>
          </a:p>
        </p:txBody>
      </p:sp>
      <p:pic>
        <p:nvPicPr>
          <p:cNvPr id="3074" name="Picture 2" descr="C:\Users\Matt\Desktop\defense_resized_PRINT\ppt\media\image40.png"/>
          <p:cNvPicPr>
            <a:picLocks noChangeAspect="1" noChangeArrowheads="1"/>
          </p:cNvPicPr>
          <p:nvPr/>
        </p:nvPicPr>
        <p:blipFill>
          <a:blip r:embed="rId2" cstate="print"/>
          <a:srcRect/>
          <a:stretch>
            <a:fillRect/>
          </a:stretch>
        </p:blipFill>
        <p:spPr bwMode="auto">
          <a:xfrm>
            <a:off x="4099348" y="1470025"/>
            <a:ext cx="5457401" cy="3889375"/>
          </a:xfrm>
          <a:prstGeom prst="rect">
            <a:avLst/>
          </a:prstGeom>
          <a:noFill/>
        </p:spPr>
      </p:pic>
      <p:sp>
        <p:nvSpPr>
          <p:cNvPr id="6" name="TextBox 5"/>
          <p:cNvSpPr txBox="1"/>
          <p:nvPr/>
        </p:nvSpPr>
        <p:spPr>
          <a:xfrm>
            <a:off x="8229600" y="1473200"/>
            <a:ext cx="407484" cy="461665"/>
          </a:xfrm>
          <a:prstGeom prst="rect">
            <a:avLst/>
          </a:prstGeom>
          <a:noFill/>
        </p:spPr>
        <p:txBody>
          <a:bodyPr wrap="none" rtlCol="0">
            <a:spAutoFit/>
          </a:bodyPr>
          <a:lstStyle/>
          <a:p>
            <a:r>
              <a:rPr lang="en-US" sz="2400" i="1" dirty="0" smtClean="0"/>
              <a:t>u</a:t>
            </a:r>
            <a:r>
              <a:rPr lang="en-US" sz="2400" i="1" baseline="30000" dirty="0" smtClean="0"/>
              <a:t>-</a:t>
            </a:r>
            <a:endParaRPr lang="en-US" sz="2400" i="1" baseline="30000" dirty="0"/>
          </a:p>
        </p:txBody>
      </p:sp>
      <p:pic>
        <p:nvPicPr>
          <p:cNvPr id="4098" name="Picture 2" descr="C:\Users\Matt\Desktop\defense_resized_PRINT\ppt\media\image41.png"/>
          <p:cNvPicPr>
            <a:picLocks noChangeAspect="1" noChangeArrowheads="1"/>
          </p:cNvPicPr>
          <p:nvPr/>
        </p:nvPicPr>
        <p:blipFill>
          <a:blip r:embed="rId3" cstate="print"/>
          <a:srcRect/>
          <a:stretch>
            <a:fillRect/>
          </a:stretch>
        </p:blipFill>
        <p:spPr bwMode="auto">
          <a:xfrm>
            <a:off x="254000" y="2692400"/>
            <a:ext cx="4247100" cy="2306638"/>
          </a:xfrm>
          <a:prstGeom prst="rect">
            <a:avLst/>
          </a:prstGeom>
          <a:noFill/>
        </p:spPr>
      </p:pic>
      <p:sp>
        <p:nvSpPr>
          <p:cNvPr id="3" name="Rectangle 2"/>
          <p:cNvSpPr/>
          <p:nvPr/>
        </p:nvSpPr>
        <p:spPr>
          <a:xfrm>
            <a:off x="3606229" y="3503488"/>
            <a:ext cx="894871" cy="821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1893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Boundary Intersection</a:t>
            </a:r>
            <a:endParaRPr lang="en-US" dirty="0"/>
          </a:p>
        </p:txBody>
      </p:sp>
      <p:pic>
        <p:nvPicPr>
          <p:cNvPr id="7" name="Picture 7" descr="C:\Users\Matt\Desktop\nbiiiiiiiiiiiiii.gif"/>
          <p:cNvPicPr>
            <a:picLocks noChangeAspect="1" noChangeArrowheads="1" noCrop="1"/>
          </p:cNvPicPr>
          <p:nvPr/>
        </p:nvPicPr>
        <p:blipFill>
          <a:blip r:embed="rId2" cstate="print"/>
          <a:srcRect/>
          <a:stretch>
            <a:fillRect/>
          </a:stretch>
        </p:blipFill>
        <p:spPr bwMode="auto">
          <a:xfrm>
            <a:off x="1108989" y="63500"/>
            <a:ext cx="7086600" cy="6858000"/>
          </a:xfrm>
          <a:prstGeom prst="rect">
            <a:avLst/>
          </a:prstGeom>
          <a:noFill/>
        </p:spPr>
      </p:pic>
      <p:sp>
        <p:nvSpPr>
          <p:cNvPr id="8" name="Rectangle 7"/>
          <p:cNvSpPr/>
          <p:nvPr/>
        </p:nvSpPr>
        <p:spPr>
          <a:xfrm>
            <a:off x="0" y="6096000"/>
            <a:ext cx="23876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756400" y="6096000"/>
            <a:ext cx="23876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1893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Boundary Intersection</a:t>
            </a:r>
            <a:endParaRPr lang="en-US" dirty="0"/>
          </a:p>
        </p:txBody>
      </p:sp>
      <p:pic>
        <p:nvPicPr>
          <p:cNvPr id="1026" name="Picture 2" descr="C:\Users\mdaskilewicz\Desktop\pf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793" y="1325561"/>
            <a:ext cx="4571207" cy="457120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152400" y="1143000"/>
            <a:ext cx="4521200" cy="4953000"/>
          </a:xfrm>
        </p:spPr>
        <p:txBody>
          <a:bodyPr>
            <a:normAutofit/>
          </a:bodyPr>
          <a:lstStyle/>
          <a:p>
            <a:r>
              <a:rPr lang="en-US" dirty="0" smtClean="0"/>
              <a:t>NBI is unable to sample from regions near the boundary of most Pareto frontiers involving 3 or more attributes. </a:t>
            </a:r>
          </a:p>
        </p:txBody>
      </p:sp>
    </p:spTree>
    <p:extLst>
      <p:ext uri="{BB962C8B-B14F-4D97-AF65-F5344CB8AC3E}">
        <p14:creationId xmlns:p14="http://schemas.microsoft.com/office/powerpoint/2010/main" val="18130486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Boundary Intersection</a:t>
            </a:r>
            <a:endParaRPr lang="en-US" dirty="0"/>
          </a:p>
        </p:txBody>
      </p:sp>
      <p:pic>
        <p:nvPicPr>
          <p:cNvPr id="2050" name="Picture 2" descr="C:\Users\mdaskilewicz\Desktop\pf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205" y="1867566"/>
            <a:ext cx="3140763" cy="311070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daskilewicz\Desktop\pf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2657" y="1867567"/>
            <a:ext cx="3136735" cy="309192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mdaskilewicz\Desktop\pf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0290" y="1933871"/>
            <a:ext cx="2963710" cy="297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914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Normal Constraint Method</a:t>
            </a:r>
            <a:endParaRPr lang="en-US" dirty="0"/>
          </a:p>
        </p:txBody>
      </p:sp>
      <p:sp>
        <p:nvSpPr>
          <p:cNvPr id="3" name="Content Placeholder 2"/>
          <p:cNvSpPr>
            <a:spLocks noGrp="1"/>
          </p:cNvSpPr>
          <p:nvPr>
            <p:ph idx="1"/>
          </p:nvPr>
        </p:nvSpPr>
        <p:spPr/>
        <p:txBody>
          <a:bodyPr/>
          <a:lstStyle/>
          <a:p>
            <a:r>
              <a:rPr lang="en-US" dirty="0" err="1" smtClean="0"/>
              <a:t>Messac</a:t>
            </a:r>
            <a:r>
              <a:rPr lang="en-US" dirty="0" smtClean="0"/>
              <a:t> et al. invented the Normal Constraint Method, which is conceptually similar to NBI except that it…</a:t>
            </a:r>
          </a:p>
          <a:p>
            <a:pPr lvl="1"/>
            <a:r>
              <a:rPr lang="en-US" sz="2400" dirty="0" smtClean="0"/>
              <a:t>Replaces NBI’s equality constraint with several inequality constraints</a:t>
            </a:r>
          </a:p>
          <a:p>
            <a:pPr lvl="1"/>
            <a:r>
              <a:rPr lang="en-US" sz="2400" dirty="0" smtClean="0"/>
              <a:t>Locates the search </a:t>
            </a:r>
            <a:r>
              <a:rPr lang="en-US" sz="2400" dirty="0" err="1" smtClean="0"/>
              <a:t>basepoints</a:t>
            </a:r>
            <a:r>
              <a:rPr lang="en-US" sz="2400" dirty="0" smtClean="0"/>
              <a:t> such that they are guaranteed to cover the entire Pareto frontier.</a:t>
            </a:r>
            <a:br>
              <a:rPr lang="en-US" sz="2400" dirty="0" smtClean="0"/>
            </a:br>
            <a:r>
              <a:rPr lang="en-US" sz="2400" dirty="0" smtClean="0"/>
              <a:t>… But the </a:t>
            </a:r>
            <a:r>
              <a:rPr lang="en-US" sz="2400" dirty="0" err="1" smtClean="0"/>
              <a:t>basepoints</a:t>
            </a:r>
            <a:r>
              <a:rPr lang="en-US" sz="2400" dirty="0" smtClean="0"/>
              <a:t> are still uniformly distributed and this leads to many </a:t>
            </a:r>
            <a:r>
              <a:rPr lang="en-US" sz="2400" dirty="0" err="1" smtClean="0"/>
              <a:t>subproblems</a:t>
            </a:r>
            <a:r>
              <a:rPr lang="en-US" sz="2400" dirty="0" smtClean="0"/>
              <a:t> failing.</a:t>
            </a:r>
          </a:p>
          <a:p>
            <a:r>
              <a:rPr lang="en-US" dirty="0" smtClean="0"/>
              <a:t>You will often see NNC mentioned in the same sentence as NBI</a:t>
            </a:r>
          </a:p>
          <a:p>
            <a:pPr lvl="1">
              <a:buNone/>
            </a:pPr>
            <a:endParaRPr lang="en-US" dirty="0"/>
          </a:p>
        </p:txBody>
      </p:sp>
    </p:spTree>
    <p:extLst>
      <p:ext uri="{BB962C8B-B14F-4D97-AF65-F5344CB8AC3E}">
        <p14:creationId xmlns:p14="http://schemas.microsoft.com/office/powerpoint/2010/main" val="4229755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Multi-Attribute Problems</a:t>
            </a:r>
            <a:endParaRPr lang="en-US" dirty="0"/>
          </a:p>
        </p:txBody>
      </p:sp>
      <p:sp>
        <p:nvSpPr>
          <p:cNvPr id="3" name="Content Placeholder 2"/>
          <p:cNvSpPr>
            <a:spLocks noGrp="1"/>
          </p:cNvSpPr>
          <p:nvPr>
            <p:ph idx="1"/>
          </p:nvPr>
        </p:nvSpPr>
        <p:spPr/>
        <p:txBody>
          <a:bodyPr>
            <a:normAutofit lnSpcReduction="10000"/>
          </a:bodyPr>
          <a:lstStyle/>
          <a:p>
            <a:r>
              <a:rPr lang="en-US" dirty="0" smtClean="0"/>
              <a:t>E.g. </a:t>
            </a:r>
            <a:r>
              <a:rPr lang="en-US" i="1" dirty="0" smtClean="0"/>
              <a:t>f = 0.5y</a:t>
            </a:r>
            <a:r>
              <a:rPr lang="en-US" i="1" baseline="-25000" dirty="0" smtClean="0"/>
              <a:t>1</a:t>
            </a:r>
            <a:r>
              <a:rPr lang="en-US" i="1" dirty="0" smtClean="0"/>
              <a:t> + 3/y</a:t>
            </a:r>
            <a:r>
              <a:rPr lang="en-US" i="1" baseline="-25000" dirty="0" smtClean="0"/>
              <a:t>2</a:t>
            </a:r>
            <a:r>
              <a:rPr lang="en-US" i="1" dirty="0" smtClean="0"/>
              <a:t> + 0.7y</a:t>
            </a:r>
            <a:r>
              <a:rPr lang="en-US" i="1" baseline="-25000" dirty="0" smtClean="0"/>
              <a:t>3</a:t>
            </a:r>
            <a:r>
              <a:rPr lang="en-US" i="1" dirty="0" smtClean="0"/>
              <a:t>*y</a:t>
            </a:r>
            <a:r>
              <a:rPr lang="en-US" i="1" baseline="-25000" dirty="0" smtClean="0"/>
              <a:t>4</a:t>
            </a:r>
            <a:r>
              <a:rPr lang="en-US" i="1" dirty="0" smtClean="0"/>
              <a:t> + y</a:t>
            </a:r>
            <a:r>
              <a:rPr lang="en-US" i="1" baseline="-25000" dirty="0" smtClean="0"/>
              <a:t>5</a:t>
            </a:r>
            <a:r>
              <a:rPr lang="en-US" i="1" dirty="0" smtClean="0"/>
              <a:t> </a:t>
            </a:r>
          </a:p>
          <a:p>
            <a:endParaRPr lang="en-US" i="1" dirty="0" smtClean="0"/>
          </a:p>
          <a:p>
            <a:r>
              <a:rPr lang="en-US" dirty="0" smtClean="0"/>
              <a:t>This approach may be called “a priori” multi-objective optimization.</a:t>
            </a:r>
          </a:p>
          <a:p>
            <a:endParaRPr lang="en-US" dirty="0" smtClean="0"/>
          </a:p>
          <a:p>
            <a:r>
              <a:rPr lang="en-US" dirty="0" smtClean="0"/>
              <a:t>The difficulty of this approach is that </a:t>
            </a:r>
            <a:r>
              <a:rPr lang="en-US" i="1" dirty="0" smtClean="0"/>
              <a:t>f</a:t>
            </a:r>
            <a:r>
              <a:rPr lang="en-US" dirty="0" smtClean="0"/>
              <a:t> must be chosen very carefully </a:t>
            </a:r>
          </a:p>
          <a:p>
            <a:endParaRPr lang="en-US" dirty="0" smtClean="0"/>
          </a:p>
          <a:p>
            <a:r>
              <a:rPr lang="en-US" dirty="0" smtClean="0"/>
              <a:t>For example, consider that each attribute likely has very different units. How do you combine “specific fuel consumption” with “mean time between failures” in a value function?</a:t>
            </a:r>
          </a:p>
          <a:p>
            <a:endParaRPr lang="en-US" dirty="0" smtClean="0"/>
          </a:p>
        </p:txBody>
      </p:sp>
    </p:spTree>
    <p:extLst>
      <p:ext uri="{BB962C8B-B14F-4D97-AF65-F5344CB8AC3E}">
        <p14:creationId xmlns:p14="http://schemas.microsoft.com/office/powerpoint/2010/main" val="7800574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Normal Constraint Method</a:t>
            </a:r>
            <a:endParaRPr lang="en-US" dirty="0"/>
          </a:p>
        </p:txBody>
      </p:sp>
      <p:pic>
        <p:nvPicPr>
          <p:cNvPr id="2050" name="Picture 2" descr="C:\Users\Matt\Desktop\nnc.png"/>
          <p:cNvPicPr>
            <a:picLocks noChangeAspect="1" noChangeArrowheads="1"/>
          </p:cNvPicPr>
          <p:nvPr/>
        </p:nvPicPr>
        <p:blipFill>
          <a:blip r:embed="rId2" cstate="print"/>
          <a:srcRect/>
          <a:stretch>
            <a:fillRect/>
          </a:stretch>
        </p:blipFill>
        <p:spPr bwMode="auto">
          <a:xfrm>
            <a:off x="3627438" y="1168400"/>
            <a:ext cx="4902200" cy="4902200"/>
          </a:xfrm>
          <a:prstGeom prst="rect">
            <a:avLst/>
          </a:prstGeom>
          <a:noFill/>
        </p:spPr>
      </p:pic>
      <p:cxnSp>
        <p:nvCxnSpPr>
          <p:cNvPr id="6" name="Straight Arrow Connector 5"/>
          <p:cNvCxnSpPr>
            <a:stCxn id="8" idx="3"/>
          </p:cNvCxnSpPr>
          <p:nvPr/>
        </p:nvCxnSpPr>
        <p:spPr>
          <a:xfrm flipV="1">
            <a:off x="2442622" y="4025900"/>
            <a:ext cx="3386678" cy="308065"/>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54100" y="3733800"/>
            <a:ext cx="1388522" cy="1200329"/>
          </a:xfrm>
          <a:prstGeom prst="rect">
            <a:avLst/>
          </a:prstGeom>
          <a:noFill/>
        </p:spPr>
        <p:txBody>
          <a:bodyPr wrap="none" rtlCol="0">
            <a:spAutoFit/>
          </a:bodyPr>
          <a:lstStyle/>
          <a:p>
            <a:r>
              <a:rPr lang="en-US" sz="2400" dirty="0" smtClean="0"/>
              <a:t>Region </a:t>
            </a:r>
          </a:p>
          <a:p>
            <a:r>
              <a:rPr lang="en-US" sz="2400" dirty="0" smtClean="0"/>
              <a:t>Searched </a:t>
            </a:r>
          </a:p>
          <a:p>
            <a:r>
              <a:rPr lang="en-US" sz="2400" dirty="0" smtClean="0"/>
              <a:t>by NBI</a:t>
            </a:r>
            <a:endParaRPr lang="en-US" sz="2400" dirty="0"/>
          </a:p>
        </p:txBody>
      </p:sp>
      <p:cxnSp>
        <p:nvCxnSpPr>
          <p:cNvPr id="10" name="Straight Arrow Connector 9"/>
          <p:cNvCxnSpPr/>
          <p:nvPr/>
        </p:nvCxnSpPr>
        <p:spPr>
          <a:xfrm>
            <a:off x="2933700" y="2438400"/>
            <a:ext cx="2514600" cy="685800"/>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63700" y="1854200"/>
            <a:ext cx="1388522" cy="1200329"/>
          </a:xfrm>
          <a:prstGeom prst="rect">
            <a:avLst/>
          </a:prstGeom>
          <a:noFill/>
        </p:spPr>
        <p:txBody>
          <a:bodyPr wrap="none" rtlCol="0">
            <a:spAutoFit/>
          </a:bodyPr>
          <a:lstStyle/>
          <a:p>
            <a:r>
              <a:rPr lang="en-US" sz="2400" dirty="0" smtClean="0"/>
              <a:t>Region </a:t>
            </a:r>
          </a:p>
          <a:p>
            <a:r>
              <a:rPr lang="en-US" sz="2400" dirty="0" smtClean="0"/>
              <a:t>Searched </a:t>
            </a:r>
          </a:p>
          <a:p>
            <a:r>
              <a:rPr lang="en-US" sz="2400" dirty="0" smtClean="0"/>
              <a:t>by NNC</a:t>
            </a:r>
            <a:endParaRPr lang="en-US" sz="2400" dirty="0"/>
          </a:p>
        </p:txBody>
      </p:sp>
    </p:spTree>
    <p:extLst>
      <p:ext uri="{BB962C8B-B14F-4D97-AF65-F5344CB8AC3E}">
        <p14:creationId xmlns:p14="http://schemas.microsoft.com/office/powerpoint/2010/main" val="4229755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a:t>
            </a:r>
            <a:endParaRPr lang="en-US" dirty="0"/>
          </a:p>
        </p:txBody>
      </p:sp>
      <p:sp>
        <p:nvSpPr>
          <p:cNvPr id="3" name="Content Placeholder 2"/>
          <p:cNvSpPr>
            <a:spLocks noGrp="1"/>
          </p:cNvSpPr>
          <p:nvPr>
            <p:ph idx="1"/>
          </p:nvPr>
        </p:nvSpPr>
        <p:spPr/>
        <p:txBody>
          <a:bodyPr>
            <a:normAutofit/>
          </a:bodyPr>
          <a:lstStyle/>
          <a:p>
            <a:r>
              <a:rPr lang="en-US" dirty="0" smtClean="0"/>
              <a:t>The methods just described all sample the Pareto frontier by solving single-objective </a:t>
            </a:r>
            <a:r>
              <a:rPr lang="en-US" dirty="0" err="1" smtClean="0"/>
              <a:t>subproblems</a:t>
            </a:r>
            <a:r>
              <a:rPr lang="en-US" dirty="0" smtClean="0"/>
              <a:t>.</a:t>
            </a:r>
          </a:p>
          <a:p>
            <a:r>
              <a:rPr lang="en-US" dirty="0" smtClean="0"/>
              <a:t>An alternative approach to multi-objective optimization is to use a multi-objective evolutionary algorithm (MOEA) to optimize a population of points that sample the Pareto frontier.</a:t>
            </a:r>
          </a:p>
          <a:p>
            <a:r>
              <a:rPr lang="en-US" dirty="0" smtClean="0"/>
              <a:t>The most popular MOEA is NSGA-II (Non-Dominated Sorting Genetic Algorithm II) </a:t>
            </a:r>
            <a:endParaRPr lang="en-US" dirty="0"/>
          </a:p>
          <a:p>
            <a:r>
              <a:rPr lang="en-US" dirty="0" smtClean="0"/>
              <a:t>NSGA-II was published by Deb et al. in 2002 and is used by the MATLAB function “</a:t>
            </a:r>
            <a:r>
              <a:rPr lang="en-US" dirty="0" err="1" smtClean="0"/>
              <a:t>gamultiobj</a:t>
            </a:r>
            <a:r>
              <a:rPr lang="en-US" dirty="0" smtClean="0"/>
              <a:t>” </a:t>
            </a:r>
            <a:endParaRPr lang="en-US" dirty="0"/>
          </a:p>
        </p:txBody>
      </p:sp>
    </p:spTree>
    <p:extLst>
      <p:ext uri="{BB962C8B-B14F-4D97-AF65-F5344CB8AC3E}">
        <p14:creationId xmlns:p14="http://schemas.microsoft.com/office/powerpoint/2010/main" val="38879484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a:t>
            </a:r>
            <a:endParaRPr lang="en-US" dirty="0"/>
          </a:p>
        </p:txBody>
      </p:sp>
      <p:sp>
        <p:nvSpPr>
          <p:cNvPr id="3" name="Content Placeholder 2"/>
          <p:cNvSpPr>
            <a:spLocks noGrp="1"/>
          </p:cNvSpPr>
          <p:nvPr>
            <p:ph idx="1"/>
          </p:nvPr>
        </p:nvSpPr>
        <p:spPr/>
        <p:txBody>
          <a:bodyPr>
            <a:normAutofit/>
          </a:bodyPr>
          <a:lstStyle/>
          <a:p>
            <a:r>
              <a:rPr lang="en-US" dirty="0" smtClean="0"/>
              <a:t>Unlike the previously described algorithms, NSGA-II directly uses the concept of dominance to optimize the population.</a:t>
            </a:r>
          </a:p>
          <a:p>
            <a:r>
              <a:rPr lang="en-US" dirty="0" smtClean="0"/>
              <a:t>NSGA-II’s “fitness function” is based on two quantities that are calculated for each population member at each iteration:</a:t>
            </a:r>
          </a:p>
          <a:p>
            <a:pPr lvl="1"/>
            <a:r>
              <a:rPr lang="en-US" sz="2400" dirty="0" smtClean="0"/>
              <a:t>Non-Domination Level – A measure of relative dominance</a:t>
            </a:r>
          </a:p>
          <a:p>
            <a:pPr lvl="1"/>
            <a:r>
              <a:rPr lang="en-US" sz="2400" dirty="0" smtClean="0"/>
              <a:t>Crowding Distance – A measure of relative isolation</a:t>
            </a:r>
          </a:p>
          <a:p>
            <a:pPr marL="457200" lvl="1" indent="0">
              <a:buNone/>
            </a:pPr>
            <a:endParaRPr lang="en-US" sz="2400" dirty="0" smtClean="0"/>
          </a:p>
        </p:txBody>
      </p:sp>
    </p:spTree>
    <p:extLst>
      <p:ext uri="{BB962C8B-B14F-4D97-AF65-F5344CB8AC3E}">
        <p14:creationId xmlns:p14="http://schemas.microsoft.com/office/powerpoint/2010/main" val="16608111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Non-Domination Levels</a:t>
            </a:r>
            <a:endParaRPr lang="en-US" dirty="0"/>
          </a:p>
        </p:txBody>
      </p:sp>
      <p:sp>
        <p:nvSpPr>
          <p:cNvPr id="3" name="Content Placeholder 2"/>
          <p:cNvSpPr>
            <a:spLocks noGrp="1"/>
          </p:cNvSpPr>
          <p:nvPr>
            <p:ph idx="1"/>
          </p:nvPr>
        </p:nvSpPr>
        <p:spPr/>
        <p:txBody>
          <a:bodyPr>
            <a:normAutofit/>
          </a:bodyPr>
          <a:lstStyle/>
          <a:p>
            <a:r>
              <a:rPr lang="en-US" dirty="0" smtClean="0"/>
              <a:t>Non-domination levels generalize the idea of “dominated” vs. “non-dominated” to integer valued levels that indicate </a:t>
            </a:r>
            <a:r>
              <a:rPr lang="en-US" i="1" dirty="0" smtClean="0"/>
              <a:t>how dominated</a:t>
            </a:r>
            <a:r>
              <a:rPr lang="en-US" dirty="0" smtClean="0"/>
              <a:t> each population member is relative to the other population members.</a:t>
            </a:r>
          </a:p>
          <a:p>
            <a:r>
              <a:rPr lang="en-US" dirty="0" smtClean="0"/>
              <a:t>Non-domination level of 0 indicates that a population member is non-dominated. </a:t>
            </a:r>
            <a:endParaRPr lang="en-US" dirty="0"/>
          </a:p>
          <a:p>
            <a:r>
              <a:rPr lang="en-US" dirty="0" smtClean="0"/>
              <a:t>Higher non-domination levels indicate increasingly higher levels of dominance (i.e. further from the Pareto frontier)</a:t>
            </a:r>
          </a:p>
          <a:p>
            <a:endParaRPr lang="en-US" dirty="0" smtClean="0"/>
          </a:p>
          <a:p>
            <a:endParaRPr lang="en-US" sz="2400" dirty="0" smtClean="0"/>
          </a:p>
        </p:txBody>
      </p:sp>
    </p:spTree>
    <p:extLst>
      <p:ext uri="{BB962C8B-B14F-4D97-AF65-F5344CB8AC3E}">
        <p14:creationId xmlns:p14="http://schemas.microsoft.com/office/powerpoint/2010/main" val="31747678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Non-Domination Levels</a:t>
            </a:r>
            <a:endParaRPr lang="en-US" dirty="0"/>
          </a:p>
        </p:txBody>
      </p:sp>
      <p:sp>
        <p:nvSpPr>
          <p:cNvPr id="3" name="Content Placeholder 2"/>
          <p:cNvSpPr>
            <a:spLocks noGrp="1"/>
          </p:cNvSpPr>
          <p:nvPr>
            <p:ph idx="1"/>
          </p:nvPr>
        </p:nvSpPr>
        <p:spPr>
          <a:xfrm>
            <a:off x="152400" y="1143000"/>
            <a:ext cx="4521200" cy="4953000"/>
          </a:xfrm>
        </p:spPr>
        <p:txBody>
          <a:bodyPr>
            <a:normAutofit/>
          </a:bodyPr>
          <a:lstStyle/>
          <a:p>
            <a:pPr marL="457200" indent="-457200">
              <a:buFont typeface="+mj-lt"/>
              <a:buAutoNum type="arabicPeriod"/>
            </a:pPr>
            <a:r>
              <a:rPr lang="en-US" sz="2400" dirty="0" smtClean="0"/>
              <a:t>Assign all non-dominated population members to level 0.</a:t>
            </a:r>
          </a:p>
          <a:p>
            <a:pPr marL="457200" indent="-457200">
              <a:buFont typeface="+mj-lt"/>
              <a:buAutoNum type="arabicPeriod"/>
            </a:pPr>
            <a:r>
              <a:rPr lang="en-US" sz="2400" dirty="0" smtClean="0"/>
              <a:t>“Set aside” these points and consider only the remaining population members</a:t>
            </a:r>
          </a:p>
          <a:p>
            <a:pPr marL="457200" indent="-457200">
              <a:buFont typeface="+mj-lt"/>
              <a:buAutoNum type="arabicPeriod"/>
            </a:pPr>
            <a:r>
              <a:rPr lang="en-US" sz="2400" dirty="0" smtClean="0"/>
              <a:t>Assign all non-dominated members of this remaining subset to level 1.</a:t>
            </a:r>
          </a:p>
          <a:p>
            <a:pPr marL="457200" indent="-457200">
              <a:buFont typeface="+mj-lt"/>
              <a:buAutoNum type="arabicPeriod"/>
            </a:pPr>
            <a:r>
              <a:rPr lang="en-US" sz="2400" dirty="0" smtClean="0"/>
              <a:t>Set aside these points…</a:t>
            </a:r>
          </a:p>
          <a:p>
            <a:pPr marL="457200" indent="-457200">
              <a:buFont typeface="+mj-lt"/>
              <a:buAutoNum type="arabicPeriod"/>
            </a:pPr>
            <a:r>
              <a:rPr lang="en-US" sz="2400" dirty="0" smtClean="0"/>
              <a:t>Repeat until all population members have been assigned to a level.</a:t>
            </a:r>
          </a:p>
          <a:p>
            <a:pPr marL="457200" indent="-457200">
              <a:buFont typeface="+mj-lt"/>
              <a:buAutoNum type="arabicPeriod"/>
            </a:pPr>
            <a:endParaRPr lang="en-US" sz="24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820332"/>
            <a:ext cx="3924300" cy="327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14738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Crowding Distance</a:t>
            </a:r>
            <a:endParaRPr lang="en-US" dirty="0"/>
          </a:p>
        </p:txBody>
      </p:sp>
      <p:sp>
        <p:nvSpPr>
          <p:cNvPr id="3" name="Content Placeholder 2"/>
          <p:cNvSpPr>
            <a:spLocks noGrp="1"/>
          </p:cNvSpPr>
          <p:nvPr>
            <p:ph idx="1"/>
          </p:nvPr>
        </p:nvSpPr>
        <p:spPr>
          <a:xfrm>
            <a:off x="152400" y="1143000"/>
            <a:ext cx="8521700" cy="4953000"/>
          </a:xfrm>
        </p:spPr>
        <p:txBody>
          <a:bodyPr>
            <a:normAutofit/>
          </a:bodyPr>
          <a:lstStyle/>
          <a:p>
            <a:r>
              <a:rPr lang="en-US" dirty="0" smtClean="0"/>
              <a:t>Crowding distance is a measure of how isolated each point in the population is.</a:t>
            </a:r>
          </a:p>
          <a:p>
            <a:r>
              <a:rPr lang="en-US" dirty="0" smtClean="0"/>
              <a:t>By preferring more isolated points, i.e. those with the </a:t>
            </a:r>
            <a:r>
              <a:rPr lang="en-US" u="sng" dirty="0" smtClean="0"/>
              <a:t>largest</a:t>
            </a:r>
            <a:r>
              <a:rPr lang="en-US" dirty="0" smtClean="0"/>
              <a:t> crowding distance, the final sampling becomes more evenly spaced.</a:t>
            </a:r>
          </a:p>
          <a:p>
            <a:r>
              <a:rPr lang="en-US" dirty="0" smtClean="0"/>
              <a:t>Crowding distance is only calculated among population members </a:t>
            </a:r>
            <a:r>
              <a:rPr lang="en-US" u="sng" dirty="0" smtClean="0"/>
              <a:t>of the same non-domination level</a:t>
            </a:r>
            <a:r>
              <a:rPr lang="en-US" dirty="0" smtClean="0"/>
              <a:t>. A point’s crowding distance is unaffected by points on higher and lower non-domination levels. </a:t>
            </a:r>
          </a:p>
          <a:p>
            <a:endParaRPr lang="en-US" dirty="0" smtClean="0"/>
          </a:p>
        </p:txBody>
      </p:sp>
    </p:spTree>
    <p:extLst>
      <p:ext uri="{BB962C8B-B14F-4D97-AF65-F5344CB8AC3E}">
        <p14:creationId xmlns:p14="http://schemas.microsoft.com/office/powerpoint/2010/main" val="26986727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Crowding Distance</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00" y="1270000"/>
            <a:ext cx="4978400" cy="4809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8477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Crowding Distance</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99" y="1358900"/>
            <a:ext cx="5554529"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39836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Crowding Distance</a:t>
            </a:r>
            <a:endParaRPr lang="en-US" dirty="0"/>
          </a:p>
        </p:txBody>
      </p:sp>
      <p:sp>
        <p:nvSpPr>
          <p:cNvPr id="3" name="Content Placeholder 2"/>
          <p:cNvSpPr>
            <a:spLocks noGrp="1"/>
          </p:cNvSpPr>
          <p:nvPr>
            <p:ph idx="1"/>
          </p:nvPr>
        </p:nvSpPr>
        <p:spPr/>
        <p:txBody>
          <a:bodyPr/>
          <a:lstStyle/>
          <a:p>
            <a:r>
              <a:rPr lang="en-US" dirty="0" smtClean="0"/>
              <a:t>Among the set, </a:t>
            </a:r>
            <a:r>
              <a:rPr lang="en-US" i="1" dirty="0">
                <a:latin typeface="Times New Roman" pitchFamily="18" charset="0"/>
                <a:cs typeface="Times New Roman" pitchFamily="18" charset="0"/>
              </a:rPr>
              <a:t>I</a:t>
            </a:r>
            <a:r>
              <a:rPr lang="en-US" dirty="0" smtClean="0"/>
              <a:t>, of points with non-domination level </a:t>
            </a:r>
            <a:r>
              <a:rPr lang="en-US" i="1" dirty="0" smtClean="0"/>
              <a:t>F</a:t>
            </a:r>
            <a:r>
              <a:rPr lang="en-US" i="1" baseline="-25000" dirty="0" smtClean="0"/>
              <a:t>i</a:t>
            </a:r>
            <a:endParaRPr lang="en-US" i="1" baseline="-25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5" y="1846606"/>
            <a:ext cx="8359775" cy="2730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52600" y="2120900"/>
            <a:ext cx="5588000" cy="400110"/>
          </a:xfrm>
          <a:prstGeom prst="rect">
            <a:avLst/>
          </a:prstGeom>
          <a:noFill/>
        </p:spPr>
        <p:txBody>
          <a:bodyPr wrap="square" rtlCol="0">
            <a:spAutoFit/>
          </a:bodyPr>
          <a:lstStyle/>
          <a:p>
            <a:r>
              <a:rPr lang="en-US" sz="2000" dirty="0" smtClean="0">
                <a:solidFill>
                  <a:schemeClr val="accent5">
                    <a:lumMod val="50000"/>
                  </a:schemeClr>
                </a:solidFill>
              </a:rPr>
              <a:t>Number of points in I</a:t>
            </a:r>
            <a:endParaRPr lang="en-US" sz="2000" dirty="0">
              <a:solidFill>
                <a:schemeClr val="accent5">
                  <a:lumMod val="50000"/>
                </a:schemeClr>
              </a:solidFill>
            </a:endParaRPr>
          </a:p>
        </p:txBody>
      </p:sp>
      <p:sp>
        <p:nvSpPr>
          <p:cNvPr id="6" name="TextBox 5"/>
          <p:cNvSpPr txBox="1"/>
          <p:nvPr/>
        </p:nvSpPr>
        <p:spPr>
          <a:xfrm>
            <a:off x="2413000" y="3087794"/>
            <a:ext cx="5588000" cy="400110"/>
          </a:xfrm>
          <a:prstGeom prst="rect">
            <a:avLst/>
          </a:prstGeom>
          <a:noFill/>
        </p:spPr>
        <p:txBody>
          <a:bodyPr wrap="square" rtlCol="0">
            <a:spAutoFit/>
          </a:bodyPr>
          <a:lstStyle/>
          <a:p>
            <a:r>
              <a:rPr lang="en-US" sz="2000" dirty="0" smtClean="0">
                <a:solidFill>
                  <a:schemeClr val="accent5">
                    <a:lumMod val="50000"/>
                  </a:schemeClr>
                </a:solidFill>
              </a:rPr>
              <a:t>Sort according to this attribute</a:t>
            </a:r>
            <a:endParaRPr lang="en-US" sz="2000" dirty="0">
              <a:solidFill>
                <a:schemeClr val="accent5">
                  <a:lumMod val="50000"/>
                </a:schemeClr>
              </a:solidFill>
            </a:endParaRPr>
          </a:p>
        </p:txBody>
      </p:sp>
      <p:sp>
        <p:nvSpPr>
          <p:cNvPr id="7" name="TextBox 6"/>
          <p:cNvSpPr txBox="1"/>
          <p:nvPr/>
        </p:nvSpPr>
        <p:spPr>
          <a:xfrm>
            <a:off x="6311900" y="2488086"/>
            <a:ext cx="2501900" cy="1631216"/>
          </a:xfrm>
          <a:prstGeom prst="rect">
            <a:avLst/>
          </a:prstGeom>
          <a:noFill/>
        </p:spPr>
        <p:txBody>
          <a:bodyPr wrap="square" rtlCol="0">
            <a:spAutoFit/>
          </a:bodyPr>
          <a:lstStyle/>
          <a:p>
            <a:r>
              <a:rPr lang="en-US" sz="2000" dirty="0" smtClean="0">
                <a:solidFill>
                  <a:schemeClr val="accent5">
                    <a:lumMod val="50000"/>
                  </a:schemeClr>
                </a:solidFill>
              </a:rPr>
              <a:t>Points with min/max of each attribute have infinite crowding distance so they are always preferred</a:t>
            </a:r>
            <a:endParaRPr lang="en-US" sz="2000" dirty="0">
              <a:solidFill>
                <a:schemeClr val="accent5">
                  <a:lumMod val="50000"/>
                </a:schemeClr>
              </a:solidFill>
            </a:endParaRPr>
          </a:p>
        </p:txBody>
      </p:sp>
      <p:cxnSp>
        <p:nvCxnSpPr>
          <p:cNvPr id="8" name="Straight Arrow Connector 7"/>
          <p:cNvCxnSpPr/>
          <p:nvPr/>
        </p:nvCxnSpPr>
        <p:spPr>
          <a:xfrm flipH="1">
            <a:off x="2933700" y="3962400"/>
            <a:ext cx="34163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3616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 Algorithm</a:t>
            </a:r>
            <a:endParaRPr lang="en-US" dirty="0"/>
          </a:p>
        </p:txBody>
      </p:sp>
      <p:sp>
        <p:nvSpPr>
          <p:cNvPr id="3" name="Content Placeholder 2"/>
          <p:cNvSpPr>
            <a:spLocks noGrp="1"/>
          </p:cNvSpPr>
          <p:nvPr>
            <p:ph idx="1"/>
          </p:nvPr>
        </p:nvSpPr>
        <p:spPr/>
        <p:txBody>
          <a:bodyPr/>
          <a:lstStyle/>
          <a:p>
            <a:r>
              <a:rPr lang="en-US" dirty="0" smtClean="0"/>
              <a:t>Begin with </a:t>
            </a:r>
            <a:r>
              <a:rPr lang="en-US" i="1" dirty="0" smtClean="0"/>
              <a:t>n</a:t>
            </a:r>
            <a:r>
              <a:rPr lang="en-US" dirty="0" smtClean="0"/>
              <a:t> randomly generated population members</a:t>
            </a:r>
          </a:p>
          <a:p>
            <a:r>
              <a:rPr lang="en-US" dirty="0" smtClean="0"/>
              <a:t>For each generation, </a:t>
            </a:r>
            <a:r>
              <a:rPr lang="en-US" i="1" dirty="0" smtClean="0"/>
              <a:t>t</a:t>
            </a:r>
            <a:r>
              <a:rPr lang="en-US" dirty="0" smtClean="0"/>
              <a:t>: </a:t>
            </a:r>
          </a:p>
          <a:p>
            <a:pPr lvl="1"/>
            <a:r>
              <a:rPr lang="en-US" sz="2400" dirty="0" smtClean="0"/>
              <a:t>Begin with the population, P(t), of size </a:t>
            </a:r>
            <a:r>
              <a:rPr lang="en-US" sz="2400" i="1" dirty="0" smtClean="0"/>
              <a:t>n</a:t>
            </a:r>
          </a:p>
          <a:p>
            <a:pPr lvl="1"/>
            <a:r>
              <a:rPr lang="en-US" sz="2400" dirty="0" smtClean="0"/>
              <a:t>Perform crossover and mutation to generate a new population, Q(t)</a:t>
            </a:r>
          </a:p>
          <a:p>
            <a:pPr lvl="1"/>
            <a:r>
              <a:rPr lang="en-US" sz="2400" dirty="0" smtClean="0"/>
              <a:t>Append Q(t) to P(t) to yield a 2</a:t>
            </a:r>
            <a:r>
              <a:rPr lang="en-US" sz="2400" i="1" dirty="0" smtClean="0"/>
              <a:t>n</a:t>
            </a:r>
            <a:r>
              <a:rPr lang="en-US" sz="2400" dirty="0" smtClean="0"/>
              <a:t> member population, R(t)</a:t>
            </a:r>
          </a:p>
          <a:p>
            <a:pPr lvl="1"/>
            <a:r>
              <a:rPr lang="en-US" sz="2400" dirty="0" smtClean="0"/>
              <a:t>Calculate the attribute values y</a:t>
            </a:r>
            <a:r>
              <a:rPr lang="en-US" sz="2400" baseline="-25000" dirty="0" smtClean="0"/>
              <a:t>1</a:t>
            </a:r>
            <a:r>
              <a:rPr lang="en-US" sz="2400" dirty="0" smtClean="0"/>
              <a:t>,…,</a:t>
            </a:r>
            <a:r>
              <a:rPr lang="en-US" sz="2400" dirty="0" err="1" smtClean="0"/>
              <a:t>y</a:t>
            </a:r>
            <a:r>
              <a:rPr lang="en-US" sz="2400" baseline="-25000" dirty="0" err="1" smtClean="0"/>
              <a:t>k</a:t>
            </a:r>
            <a:r>
              <a:rPr lang="en-US" sz="2400" dirty="0" smtClean="0"/>
              <a:t> for all points in R(t)</a:t>
            </a:r>
          </a:p>
          <a:p>
            <a:pPr lvl="1"/>
            <a:r>
              <a:rPr lang="en-US" sz="2400" dirty="0" smtClean="0"/>
              <a:t>Calculate non-domination levels of R(t)</a:t>
            </a:r>
          </a:p>
          <a:p>
            <a:pPr lvl="1"/>
            <a:r>
              <a:rPr lang="en-US" sz="2400" dirty="0" smtClean="0"/>
              <a:t>Determine the maximum non-domination level of R(t) such that fewer than </a:t>
            </a:r>
            <a:r>
              <a:rPr lang="en-US" sz="2400" i="1" dirty="0" smtClean="0"/>
              <a:t>n</a:t>
            </a:r>
            <a:r>
              <a:rPr lang="en-US" sz="2400" dirty="0" smtClean="0"/>
              <a:t> points have a non-domination level strictly lower than this. (This limit may be level 0). Call this level </a:t>
            </a:r>
            <a:r>
              <a:rPr lang="en-US" sz="2400" dirty="0" err="1" smtClean="0"/>
              <a:t>F</a:t>
            </a:r>
            <a:r>
              <a:rPr lang="en-US" sz="2400" i="1" baseline="-25000" dirty="0" err="1" smtClean="0"/>
              <a:t>limit</a:t>
            </a:r>
            <a:r>
              <a:rPr lang="en-US" sz="2400" i="1" dirty="0" smtClean="0"/>
              <a:t> </a:t>
            </a:r>
            <a:r>
              <a:rPr lang="en-US" sz="2400" dirty="0" smtClean="0"/>
              <a:t>and let </a:t>
            </a:r>
            <a:r>
              <a:rPr lang="en-US" sz="2400" i="1" dirty="0" smtClean="0"/>
              <a:t>m</a:t>
            </a:r>
            <a:r>
              <a:rPr lang="en-US" sz="2400" dirty="0" smtClean="0"/>
              <a:t> denote the number of points with level </a:t>
            </a:r>
            <a:r>
              <a:rPr lang="en-US" sz="2400" i="1" dirty="0" smtClean="0"/>
              <a:t>&lt;</a:t>
            </a:r>
            <a:r>
              <a:rPr lang="en-US" sz="2400" i="1" dirty="0" err="1" smtClean="0"/>
              <a:t>F</a:t>
            </a:r>
            <a:r>
              <a:rPr lang="en-US" sz="2400" i="1" baseline="-25000" dirty="0" err="1" smtClean="0"/>
              <a:t>limit</a:t>
            </a:r>
            <a:r>
              <a:rPr lang="en-US" sz="2400" dirty="0" smtClean="0"/>
              <a:t>.</a:t>
            </a:r>
            <a:endParaRPr lang="en-US" sz="2400" i="1" dirty="0" smtClean="0"/>
          </a:p>
          <a:p>
            <a:pPr lvl="1"/>
            <a:endParaRPr lang="en-US" sz="2400" dirty="0"/>
          </a:p>
        </p:txBody>
      </p:sp>
    </p:spTree>
    <p:extLst>
      <p:ext uri="{BB962C8B-B14F-4D97-AF65-F5344CB8AC3E}">
        <p14:creationId xmlns:p14="http://schemas.microsoft.com/office/powerpoint/2010/main" val="7034592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Multi-Attribute Problems</a:t>
            </a:r>
            <a:endParaRPr lang="en-US" dirty="0"/>
          </a:p>
        </p:txBody>
      </p:sp>
      <p:sp>
        <p:nvSpPr>
          <p:cNvPr id="3" name="Content Placeholder 2"/>
          <p:cNvSpPr>
            <a:spLocks noGrp="1"/>
          </p:cNvSpPr>
          <p:nvPr>
            <p:ph idx="1"/>
          </p:nvPr>
        </p:nvSpPr>
        <p:spPr/>
        <p:txBody>
          <a:bodyPr>
            <a:normAutofit/>
          </a:bodyPr>
          <a:lstStyle/>
          <a:p>
            <a:r>
              <a:rPr lang="en-US" dirty="0" smtClean="0"/>
              <a:t>This lecture is about “a posteriori” multi-objective optimization (which we will simply call “multi-objective optimization”)</a:t>
            </a:r>
          </a:p>
          <a:p>
            <a:r>
              <a:rPr lang="en-US" dirty="0" smtClean="0"/>
              <a:t>In a posteriori multi-objective optimization, we </a:t>
            </a:r>
            <a:r>
              <a:rPr lang="en-US" u="sng" dirty="0" smtClean="0"/>
              <a:t>do not </a:t>
            </a:r>
            <a:r>
              <a:rPr lang="en-US" dirty="0" smtClean="0"/>
              <a:t>combine the multiple attributes </a:t>
            </a:r>
            <a:r>
              <a:rPr lang="en-US" i="1" dirty="0" smtClean="0"/>
              <a:t>y</a:t>
            </a:r>
            <a:r>
              <a:rPr lang="en-US" i="1" baseline="-25000" dirty="0" smtClean="0"/>
              <a:t>1</a:t>
            </a:r>
            <a:r>
              <a:rPr lang="en-US" i="1" dirty="0" smtClean="0"/>
              <a:t>,…,</a:t>
            </a:r>
            <a:r>
              <a:rPr lang="en-US" i="1" dirty="0" err="1" smtClean="0"/>
              <a:t>y</a:t>
            </a:r>
            <a:r>
              <a:rPr lang="en-US" i="1" baseline="-25000" dirty="0" err="1" smtClean="0"/>
              <a:t>k</a:t>
            </a:r>
            <a:r>
              <a:rPr lang="en-US" i="1" dirty="0" smtClean="0"/>
              <a:t> </a:t>
            </a:r>
            <a:r>
              <a:rPr lang="en-US" dirty="0" smtClean="0"/>
              <a:t>into an aggregate objective function that has </a:t>
            </a:r>
            <a:r>
              <a:rPr lang="en-US" u="sng" dirty="0" smtClean="0"/>
              <a:t>a single “best” or “optimal” solution</a:t>
            </a:r>
          </a:p>
          <a:p>
            <a:r>
              <a:rPr lang="en-US" dirty="0" smtClean="0"/>
              <a:t>Instead, the goal of a posteriori multi-objective optimization is</a:t>
            </a:r>
            <a:br>
              <a:rPr lang="en-US" dirty="0" smtClean="0"/>
            </a:br>
            <a:r>
              <a:rPr lang="en-US" dirty="0" smtClean="0"/>
              <a:t>to generate a </a:t>
            </a:r>
            <a:r>
              <a:rPr lang="en-US" u="sng" dirty="0" smtClean="0"/>
              <a:t>set of solutions</a:t>
            </a:r>
            <a:r>
              <a:rPr lang="en-US" dirty="0" smtClean="0"/>
              <a:t>, each of which represents some relative optimality between the competing attributes.</a:t>
            </a:r>
          </a:p>
          <a:p>
            <a:r>
              <a:rPr lang="en-US" dirty="0" smtClean="0"/>
              <a:t>The “best” solution out of this set is then selected later as a separate exercise</a:t>
            </a:r>
          </a:p>
          <a:p>
            <a:endParaRPr lang="en-US" dirty="0" smtClean="0"/>
          </a:p>
        </p:txBody>
      </p:sp>
    </p:spTree>
    <p:extLst>
      <p:ext uri="{BB962C8B-B14F-4D97-AF65-F5344CB8AC3E}">
        <p14:creationId xmlns:p14="http://schemas.microsoft.com/office/powerpoint/2010/main" val="42511364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 Algorithm</a:t>
            </a:r>
            <a:endParaRPr lang="en-US" dirty="0"/>
          </a:p>
        </p:txBody>
      </p:sp>
      <p:sp>
        <p:nvSpPr>
          <p:cNvPr id="3" name="Content Placeholder 2"/>
          <p:cNvSpPr>
            <a:spLocks noGrp="1"/>
          </p:cNvSpPr>
          <p:nvPr>
            <p:ph idx="1"/>
          </p:nvPr>
        </p:nvSpPr>
        <p:spPr/>
        <p:txBody>
          <a:bodyPr/>
          <a:lstStyle/>
          <a:p>
            <a:pPr lvl="1"/>
            <a:r>
              <a:rPr lang="en-US" sz="2400" dirty="0" smtClean="0"/>
              <a:t>Copy the </a:t>
            </a:r>
            <a:r>
              <a:rPr lang="en-US" sz="2400" i="1" dirty="0" smtClean="0"/>
              <a:t>m</a:t>
            </a:r>
            <a:r>
              <a:rPr lang="en-US" sz="2400" dirty="0" smtClean="0"/>
              <a:t> points with level </a:t>
            </a:r>
            <a:r>
              <a:rPr lang="en-US" sz="2400" i="1" dirty="0" smtClean="0"/>
              <a:t>&lt;</a:t>
            </a:r>
            <a:r>
              <a:rPr lang="en-US" sz="2400" i="1" dirty="0" err="1" smtClean="0"/>
              <a:t>F</a:t>
            </a:r>
            <a:r>
              <a:rPr lang="en-US" sz="2400" i="1" baseline="-25000" dirty="0" err="1" smtClean="0"/>
              <a:t>limit</a:t>
            </a:r>
            <a:r>
              <a:rPr lang="en-US" sz="2400" i="1" dirty="0" smtClean="0"/>
              <a:t> </a:t>
            </a:r>
            <a:r>
              <a:rPr lang="en-US" sz="2400" dirty="0" smtClean="0"/>
              <a:t>to the next iteration’s population, P(t+1)</a:t>
            </a:r>
          </a:p>
          <a:p>
            <a:pPr lvl="1"/>
            <a:r>
              <a:rPr lang="en-US" sz="2400" dirty="0" smtClean="0"/>
              <a:t>Copy the </a:t>
            </a:r>
            <a:r>
              <a:rPr lang="en-US" sz="2400" i="1" dirty="0" smtClean="0"/>
              <a:t>n-m</a:t>
            </a:r>
            <a:r>
              <a:rPr lang="en-US" sz="2400" dirty="0" smtClean="0"/>
              <a:t> points in level </a:t>
            </a:r>
            <a:r>
              <a:rPr lang="en-US" sz="2400" i="1" dirty="0" err="1"/>
              <a:t>F</a:t>
            </a:r>
            <a:r>
              <a:rPr lang="en-US" sz="2400" i="1" baseline="-25000" dirty="0" err="1"/>
              <a:t>limit</a:t>
            </a:r>
            <a:r>
              <a:rPr lang="en-US" sz="2400" dirty="0" smtClean="0"/>
              <a:t> with the largest crowding distance to P(t+1)  (Note that by definition, level </a:t>
            </a:r>
            <a:r>
              <a:rPr lang="en-US" sz="2400" i="1" dirty="0" err="1"/>
              <a:t>F</a:t>
            </a:r>
            <a:r>
              <a:rPr lang="en-US" sz="2400" i="1" baseline="-25000" dirty="0" err="1"/>
              <a:t>limit</a:t>
            </a:r>
            <a:r>
              <a:rPr lang="en-US" sz="2400" dirty="0" smtClean="0"/>
              <a:t> contains at least </a:t>
            </a:r>
            <a:r>
              <a:rPr lang="en-US" sz="2400" i="1" dirty="0" smtClean="0"/>
              <a:t>n-m</a:t>
            </a:r>
            <a:r>
              <a:rPr lang="en-US" sz="2400" dirty="0" smtClean="0"/>
              <a:t> points)</a:t>
            </a:r>
          </a:p>
          <a:p>
            <a:pPr lvl="1"/>
            <a:r>
              <a:rPr lang="en-US" sz="2400" dirty="0" smtClean="0"/>
              <a:t>P(t+1) now contains exactly </a:t>
            </a:r>
            <a:r>
              <a:rPr lang="en-US" sz="2400" i="1" dirty="0" smtClean="0"/>
              <a:t>n</a:t>
            </a:r>
            <a:r>
              <a:rPr lang="en-US" sz="2400" dirty="0" smtClean="0"/>
              <a:t> points, and the next iteration begins. </a:t>
            </a:r>
          </a:p>
          <a:p>
            <a:r>
              <a:rPr lang="en-US" dirty="0" smtClean="0"/>
              <a:t>Note that the crowding distance is only used for points on level </a:t>
            </a:r>
            <a:r>
              <a:rPr lang="en-US" i="1" dirty="0" err="1" smtClean="0"/>
              <a:t>F</a:t>
            </a:r>
            <a:r>
              <a:rPr lang="en-US" i="1" baseline="-25000" dirty="0" err="1" smtClean="0"/>
              <a:t>limit</a:t>
            </a:r>
            <a:r>
              <a:rPr lang="en-US" dirty="0"/>
              <a:t> </a:t>
            </a:r>
            <a:r>
              <a:rPr lang="en-US" dirty="0" smtClean="0"/>
              <a:t>and does not need to be calculated for points on other non-domination levels</a:t>
            </a:r>
            <a:endParaRPr lang="en-US" dirty="0"/>
          </a:p>
        </p:txBody>
      </p:sp>
    </p:spTree>
    <p:extLst>
      <p:ext uri="{BB962C8B-B14F-4D97-AF65-F5344CB8AC3E}">
        <p14:creationId xmlns:p14="http://schemas.microsoft.com/office/powerpoint/2010/main" val="31434209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 Algorithm</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998" y="1347946"/>
            <a:ext cx="7343775" cy="4267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33448" y="3430667"/>
            <a:ext cx="495300" cy="523220"/>
          </a:xfrm>
          <a:prstGeom prst="rect">
            <a:avLst/>
          </a:prstGeom>
          <a:noFill/>
        </p:spPr>
        <p:txBody>
          <a:bodyPr wrap="square" rtlCol="0">
            <a:spAutoFit/>
          </a:bodyPr>
          <a:lstStyle/>
          <a:p>
            <a:r>
              <a:rPr lang="en-US" sz="2800" i="1" dirty="0" smtClean="0">
                <a:latin typeface="Arial Narrow" pitchFamily="34" charset="0"/>
              </a:rPr>
              <a:t>n</a:t>
            </a:r>
            <a:endParaRPr lang="en-US" sz="2800" i="1" dirty="0">
              <a:latin typeface="Arial Narrow" pitchFamily="34" charset="0"/>
            </a:endParaRPr>
          </a:p>
        </p:txBody>
      </p:sp>
      <p:sp>
        <p:nvSpPr>
          <p:cNvPr id="5" name="TextBox 4"/>
          <p:cNvSpPr txBox="1"/>
          <p:nvPr/>
        </p:nvSpPr>
        <p:spPr>
          <a:xfrm>
            <a:off x="965198" y="4994434"/>
            <a:ext cx="660400" cy="523220"/>
          </a:xfrm>
          <a:prstGeom prst="rect">
            <a:avLst/>
          </a:prstGeom>
          <a:noFill/>
        </p:spPr>
        <p:txBody>
          <a:bodyPr wrap="square" rtlCol="0">
            <a:spAutoFit/>
          </a:bodyPr>
          <a:lstStyle/>
          <a:p>
            <a:r>
              <a:rPr lang="en-US" sz="2800" i="1" dirty="0" smtClean="0">
                <a:latin typeface="Arial Narrow" pitchFamily="34" charset="0"/>
              </a:rPr>
              <a:t>2n</a:t>
            </a:r>
            <a:endParaRPr lang="en-US" sz="2800" i="1" dirty="0">
              <a:latin typeface="Arial Narrow" pitchFamily="34" charset="0"/>
            </a:endParaRPr>
          </a:p>
        </p:txBody>
      </p:sp>
    </p:spTree>
    <p:extLst>
      <p:ext uri="{BB962C8B-B14F-4D97-AF65-F5344CB8AC3E}">
        <p14:creationId xmlns:p14="http://schemas.microsoft.com/office/powerpoint/2010/main" val="19296901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 Algorithm</a:t>
            </a:r>
            <a:endParaRPr lang="en-US" dirty="0"/>
          </a:p>
        </p:txBody>
      </p:sp>
      <p:sp>
        <p:nvSpPr>
          <p:cNvPr id="7" name="Content Placeholder 2"/>
          <p:cNvSpPr>
            <a:spLocks noGrp="1"/>
          </p:cNvSpPr>
          <p:nvPr>
            <p:ph idx="1"/>
          </p:nvPr>
        </p:nvSpPr>
        <p:spPr>
          <a:xfrm>
            <a:off x="152400" y="1143000"/>
            <a:ext cx="8839200" cy="4953000"/>
          </a:xfrm>
        </p:spPr>
        <p:txBody>
          <a:bodyPr/>
          <a:lstStyle/>
          <a:p>
            <a:r>
              <a:rPr lang="en-US" dirty="0" smtClean="0"/>
              <a:t>Note that each iteration considers the “parent” population alongside the “children” formed by crossover/mutation.</a:t>
            </a:r>
          </a:p>
          <a:p>
            <a:r>
              <a:rPr lang="en-US" dirty="0" smtClean="0"/>
              <a:t>This is called an “elitist” approach because it ensures that the very best designs may be carried through every iteration.</a:t>
            </a:r>
          </a:p>
          <a:p>
            <a:r>
              <a:rPr lang="en-US" dirty="0" smtClean="0"/>
              <a:t>Because of this, there is no incentive to not crossover or mutate </a:t>
            </a:r>
            <a:r>
              <a:rPr lang="en-US" u="sng" dirty="0" smtClean="0"/>
              <a:t>every</a:t>
            </a:r>
            <a:r>
              <a:rPr lang="en-US" dirty="0" smtClean="0"/>
              <a:t> population member.</a:t>
            </a:r>
          </a:p>
          <a:p>
            <a:r>
              <a:rPr lang="en-US" dirty="0" smtClean="0"/>
              <a:t>Consequently crossover and mutation fractions should be chosen to be quite high (e.g. 0.8), or the algorithm may be coded so that every population member is either mutated or used in a crossover operation.</a:t>
            </a:r>
            <a:endParaRPr lang="en-US" dirty="0"/>
          </a:p>
        </p:txBody>
      </p:sp>
    </p:spTree>
    <p:extLst>
      <p:ext uri="{BB962C8B-B14F-4D97-AF65-F5344CB8AC3E}">
        <p14:creationId xmlns:p14="http://schemas.microsoft.com/office/powerpoint/2010/main" val="13312915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NSGA-II</a:t>
            </a:r>
            <a:endParaRPr lang="en-US" dirty="0"/>
          </a:p>
        </p:txBody>
      </p:sp>
      <p:sp>
        <p:nvSpPr>
          <p:cNvPr id="3" name="Content Placeholder 2"/>
          <p:cNvSpPr>
            <a:spLocks noGrp="1"/>
          </p:cNvSpPr>
          <p:nvPr>
            <p:ph idx="1"/>
          </p:nvPr>
        </p:nvSpPr>
        <p:spPr>
          <a:xfrm>
            <a:off x="152400" y="1143000"/>
            <a:ext cx="8763000" cy="4953000"/>
          </a:xfrm>
        </p:spPr>
        <p:txBody>
          <a:bodyPr>
            <a:normAutofit lnSpcReduction="10000"/>
          </a:bodyPr>
          <a:lstStyle/>
          <a:p>
            <a:r>
              <a:rPr lang="en-US" dirty="0" smtClean="0"/>
              <a:t>A simple method of enforcing constraints is that for constrained optimization, add (the largest non-domination level + 1) to the calculated non-domination level of each infeasible population member.</a:t>
            </a:r>
          </a:p>
          <a:p>
            <a:r>
              <a:rPr lang="en-US" dirty="0" smtClean="0"/>
              <a:t>E.g. if the largest non-domination level for the entire population is 6, an infeasible population member whose non-domination level is 3 would be assigned an effective non-domination level of 10. </a:t>
            </a:r>
          </a:p>
          <a:p>
            <a:r>
              <a:rPr lang="en-US" dirty="0" smtClean="0"/>
              <a:t>Note that this method does not indicate </a:t>
            </a:r>
            <a:r>
              <a:rPr lang="en-US" i="1" dirty="0" smtClean="0"/>
              <a:t>how infeasible</a:t>
            </a:r>
            <a:r>
              <a:rPr lang="en-US" dirty="0" smtClean="0"/>
              <a:t> the population member is. More complicated “penalty functions” could be used to better guide the population toward the feasible design space.</a:t>
            </a:r>
          </a:p>
        </p:txBody>
      </p:sp>
    </p:spTree>
    <p:extLst>
      <p:ext uri="{BB962C8B-B14F-4D97-AF65-F5344CB8AC3E}">
        <p14:creationId xmlns:p14="http://schemas.microsoft.com/office/powerpoint/2010/main" val="22546950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 Example</a:t>
            </a:r>
            <a:endParaRPr lang="en-US" dirty="0"/>
          </a:p>
        </p:txBody>
      </p:sp>
      <p:pic>
        <p:nvPicPr>
          <p:cNvPr id="7170" name="Picture 2" descr="C:\Users\mdaskilewicz\Desktop\ge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54200" y="1117600"/>
            <a:ext cx="52578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7850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 Example</a:t>
            </a:r>
            <a:endParaRPr lang="en-US" dirty="0"/>
          </a:p>
        </p:txBody>
      </p:sp>
      <p:pic>
        <p:nvPicPr>
          <p:cNvPr id="6148" name="Picture 4" descr="C:\Users\mdaskilewicz\Desktop\spo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1143000"/>
            <a:ext cx="52578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4963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NSGA-II Example</a:t>
            </a:r>
            <a:endParaRPr lang="en-US" dirty="0"/>
          </a:p>
        </p:txBody>
      </p:sp>
      <p:pic>
        <p:nvPicPr>
          <p:cNvPr id="1026" name="Picture 2" descr="C:\Users\mdaskilewicz\Desktop\tnk.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1181100"/>
            <a:ext cx="52578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602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Multi-objective KKT Conditions (not covered in this lecture)</a:t>
            </a:r>
          </a:p>
          <a:p>
            <a:pPr lvl="1"/>
            <a:r>
              <a:rPr lang="en-US" dirty="0" smtClean="0"/>
              <a:t>Kuhn, H. W. &amp; Tucker, A. W.</a:t>
            </a:r>
            <a:br>
              <a:rPr lang="en-US" dirty="0" smtClean="0"/>
            </a:br>
            <a:r>
              <a:rPr lang="en-US" dirty="0" smtClean="0"/>
              <a:t>Nonlinear Programming</a:t>
            </a:r>
            <a:br>
              <a:rPr lang="en-US" dirty="0" smtClean="0"/>
            </a:br>
            <a:r>
              <a:rPr lang="en-US" i="1" dirty="0" smtClean="0"/>
              <a:t>Proceedings of the Second Berkeley Symposium on Mathematical Statistics and Probability, University of California Press, Berkeley, </a:t>
            </a:r>
            <a:r>
              <a:rPr lang="en-US" b="1" dirty="0" smtClean="0"/>
              <a:t>1951</a:t>
            </a:r>
            <a:r>
              <a:rPr lang="en-US" dirty="0" smtClean="0"/>
              <a:t> </a:t>
            </a:r>
          </a:p>
          <a:p>
            <a:r>
              <a:rPr lang="en-US" dirty="0" smtClean="0"/>
              <a:t>Weighted Sum Method (not the original source of this method)</a:t>
            </a:r>
          </a:p>
          <a:p>
            <a:pPr lvl="1"/>
            <a:r>
              <a:rPr lang="en-US" dirty="0" smtClean="0"/>
              <a:t>Das, I. &amp; Dennis, J.</a:t>
            </a:r>
            <a:br>
              <a:rPr lang="en-US" dirty="0" smtClean="0"/>
            </a:br>
            <a:r>
              <a:rPr lang="en-US" dirty="0" smtClean="0"/>
              <a:t>A closer look at the drawbacks of minimizing weighted sums of objectives for Pareto set generation in </a:t>
            </a:r>
            <a:r>
              <a:rPr lang="en-US" dirty="0" err="1" smtClean="0"/>
              <a:t>multicriteria</a:t>
            </a:r>
            <a:r>
              <a:rPr lang="en-US" dirty="0" smtClean="0"/>
              <a:t> optimization problems</a:t>
            </a:r>
            <a:br>
              <a:rPr lang="en-US" dirty="0" smtClean="0"/>
            </a:br>
            <a:r>
              <a:rPr lang="en-US" i="1" dirty="0" smtClean="0"/>
              <a:t>Structural Optimization, </a:t>
            </a:r>
            <a:r>
              <a:rPr lang="en-US" b="1" dirty="0" smtClean="0"/>
              <a:t>1997</a:t>
            </a:r>
            <a:r>
              <a:rPr lang="en-US" i="1" dirty="0" smtClean="0"/>
              <a:t>, 14</a:t>
            </a:r>
            <a:r>
              <a:rPr lang="en-US" dirty="0" smtClean="0"/>
              <a:t>, 63-69 </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Epsilon Constraint Method</a:t>
            </a:r>
          </a:p>
          <a:p>
            <a:pPr lvl="1"/>
            <a:r>
              <a:rPr lang="en-US" dirty="0" err="1" smtClean="0"/>
              <a:t>Haimes</a:t>
            </a:r>
            <a:r>
              <a:rPr lang="en-US" dirty="0" smtClean="0"/>
              <a:t>, Y. Y.; </a:t>
            </a:r>
            <a:r>
              <a:rPr lang="en-US" dirty="0" err="1" smtClean="0"/>
              <a:t>Lasdon</a:t>
            </a:r>
            <a:r>
              <a:rPr lang="en-US" dirty="0" smtClean="0"/>
              <a:t>, L. S. &amp; </a:t>
            </a:r>
            <a:r>
              <a:rPr lang="en-US" dirty="0" err="1" smtClean="0"/>
              <a:t>Wismer</a:t>
            </a:r>
            <a:r>
              <a:rPr lang="en-US" dirty="0" smtClean="0"/>
              <a:t>, D. A.</a:t>
            </a:r>
            <a:br>
              <a:rPr lang="en-US" dirty="0" smtClean="0"/>
            </a:br>
            <a:r>
              <a:rPr lang="en-US" dirty="0" smtClean="0"/>
              <a:t>On a </a:t>
            </a:r>
            <a:r>
              <a:rPr lang="en-US" dirty="0" err="1" smtClean="0"/>
              <a:t>Bicriterion</a:t>
            </a:r>
            <a:r>
              <a:rPr lang="en-US" dirty="0" smtClean="0"/>
              <a:t> Formulation of the Problems of Integrated System Identification and System Optimization</a:t>
            </a:r>
            <a:br>
              <a:rPr lang="en-US" dirty="0" smtClean="0"/>
            </a:br>
            <a:r>
              <a:rPr lang="en-US" i="1" dirty="0" smtClean="0"/>
              <a:t>IEEE Transactions of Systems, Man, and Cybernetics, </a:t>
            </a:r>
            <a:r>
              <a:rPr lang="en-US" b="1" dirty="0" smtClean="0"/>
              <a:t>1971</a:t>
            </a:r>
            <a:r>
              <a:rPr lang="en-US" i="1" dirty="0" smtClean="0"/>
              <a:t>, 1</a:t>
            </a:r>
            <a:r>
              <a:rPr lang="en-US" dirty="0" smtClean="0"/>
              <a:t>, 296-297 </a:t>
            </a:r>
          </a:p>
          <a:p>
            <a:r>
              <a:rPr lang="en-US" dirty="0" smtClean="0"/>
              <a:t>Normal Boundary Intersection</a:t>
            </a:r>
          </a:p>
          <a:p>
            <a:pPr lvl="1"/>
            <a:r>
              <a:rPr lang="en-US" dirty="0" smtClean="0"/>
              <a:t>Das, I. &amp; Dennis, J.</a:t>
            </a:r>
            <a:br>
              <a:rPr lang="en-US" dirty="0" smtClean="0"/>
            </a:br>
            <a:r>
              <a:rPr lang="en-US" dirty="0" smtClean="0"/>
              <a:t>Normal-boundary intersection: A new method for generating the pareto surface in nonlinear </a:t>
            </a:r>
            <a:r>
              <a:rPr lang="en-US" dirty="0" err="1" smtClean="0"/>
              <a:t>multicriteria</a:t>
            </a:r>
            <a:r>
              <a:rPr lang="en-US" dirty="0" smtClean="0"/>
              <a:t> optimization problems</a:t>
            </a:r>
            <a:br>
              <a:rPr lang="en-US" dirty="0" smtClean="0"/>
            </a:br>
            <a:r>
              <a:rPr lang="en-US" i="1" dirty="0" smtClean="0"/>
              <a:t>SIAM Journal of Optimization, </a:t>
            </a:r>
            <a:r>
              <a:rPr lang="en-US" b="1" dirty="0" smtClean="0"/>
              <a:t>1998</a:t>
            </a:r>
            <a:r>
              <a:rPr lang="en-US" i="1" dirty="0" smtClean="0"/>
              <a:t>, 8</a:t>
            </a:r>
            <a:r>
              <a:rPr lang="en-US" dirty="0" smtClean="0"/>
              <a:t>, 631-657 </a:t>
            </a:r>
          </a:p>
          <a:p>
            <a:r>
              <a:rPr lang="en-US" dirty="0" smtClean="0"/>
              <a:t>Normalized Normal Constraint Method</a:t>
            </a:r>
          </a:p>
          <a:p>
            <a:pPr lvl="1"/>
            <a:r>
              <a:rPr lang="en-US" dirty="0" err="1" smtClean="0"/>
              <a:t>Messac</a:t>
            </a:r>
            <a:r>
              <a:rPr lang="en-US" dirty="0" smtClean="0"/>
              <a:t>, A. &amp; Mattson, C. A.</a:t>
            </a:r>
            <a:br>
              <a:rPr lang="en-US" dirty="0" smtClean="0"/>
            </a:br>
            <a:r>
              <a:rPr lang="en-US" dirty="0" smtClean="0"/>
              <a:t>Normal constraint method with guarantee of even representation of complete pareto frontier</a:t>
            </a:r>
            <a:br>
              <a:rPr lang="en-US" dirty="0" smtClean="0"/>
            </a:br>
            <a:r>
              <a:rPr lang="en-US" i="1" dirty="0" smtClean="0"/>
              <a:t>AIAA Journal, </a:t>
            </a:r>
            <a:r>
              <a:rPr lang="en-US" b="1" dirty="0" smtClean="0"/>
              <a:t>2004</a:t>
            </a:r>
            <a:r>
              <a:rPr lang="en-US" i="1" dirty="0" smtClean="0"/>
              <a:t>, 42</a:t>
            </a:r>
            <a:r>
              <a:rPr lang="en-US" dirty="0" smtClean="0"/>
              <a:t>, 2101 - 2111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NSGA-II</a:t>
            </a:r>
          </a:p>
          <a:p>
            <a:pPr lvl="1"/>
            <a:r>
              <a:rPr lang="en-US" dirty="0" smtClean="0"/>
              <a:t>Deb, K.; </a:t>
            </a:r>
            <a:r>
              <a:rPr lang="en-US" dirty="0" err="1" smtClean="0"/>
              <a:t>Pratap</a:t>
            </a:r>
            <a:r>
              <a:rPr lang="en-US" dirty="0" smtClean="0"/>
              <a:t>, A.; </a:t>
            </a:r>
            <a:r>
              <a:rPr lang="en-US" dirty="0" err="1" smtClean="0"/>
              <a:t>Agarwal</a:t>
            </a:r>
            <a:r>
              <a:rPr lang="en-US" dirty="0" smtClean="0"/>
              <a:t>, S. &amp; </a:t>
            </a:r>
            <a:r>
              <a:rPr lang="en-US" dirty="0" err="1" smtClean="0"/>
              <a:t>Meyarivan</a:t>
            </a:r>
            <a:r>
              <a:rPr lang="en-US" dirty="0" smtClean="0"/>
              <a:t>, T.</a:t>
            </a:r>
            <a:br>
              <a:rPr lang="en-US" dirty="0" smtClean="0"/>
            </a:br>
            <a:r>
              <a:rPr lang="en-US" dirty="0" smtClean="0"/>
              <a:t>A fast and elitist </a:t>
            </a:r>
            <a:r>
              <a:rPr lang="en-US" dirty="0" err="1" smtClean="0"/>
              <a:t>multiobjective</a:t>
            </a:r>
            <a:r>
              <a:rPr lang="en-US" dirty="0" smtClean="0"/>
              <a:t> genetic algorithm: NSGA-II</a:t>
            </a:r>
            <a:br>
              <a:rPr lang="en-US" dirty="0" smtClean="0"/>
            </a:br>
            <a:r>
              <a:rPr lang="en-US" i="1" dirty="0" smtClean="0"/>
              <a:t>IEEE Transactions on Evolutionary Computation, </a:t>
            </a:r>
            <a:r>
              <a:rPr lang="en-US" b="1" dirty="0" smtClean="0"/>
              <a:t>2002</a:t>
            </a:r>
            <a:r>
              <a:rPr lang="en-US" i="1" dirty="0" smtClean="0"/>
              <a:t>, 6</a:t>
            </a:r>
            <a:r>
              <a:rPr lang="en-US" dirty="0" smtClean="0"/>
              <a:t>, 182 - 197 </a:t>
            </a:r>
          </a:p>
          <a:p>
            <a:r>
              <a:rPr lang="en-US" dirty="0" smtClean="0"/>
              <a:t>Strength Pareto Evolutionary Algorithm</a:t>
            </a:r>
          </a:p>
          <a:p>
            <a:pPr lvl="1"/>
            <a:r>
              <a:rPr lang="en-US" dirty="0" err="1" smtClean="0"/>
              <a:t>Zitzler</a:t>
            </a:r>
            <a:r>
              <a:rPr lang="en-US" dirty="0" smtClean="0"/>
              <a:t>, E. &amp; Thiele, L.</a:t>
            </a:r>
            <a:br>
              <a:rPr lang="en-US" dirty="0" smtClean="0"/>
            </a:br>
            <a:r>
              <a:rPr lang="en-US" dirty="0" smtClean="0"/>
              <a:t>An evolutionary algorithm for </a:t>
            </a:r>
            <a:r>
              <a:rPr lang="en-US" dirty="0" err="1" smtClean="0"/>
              <a:t>multiobjective</a:t>
            </a:r>
            <a:r>
              <a:rPr lang="en-US" dirty="0" smtClean="0"/>
              <a:t> optimization: The strength Pareto approach</a:t>
            </a:r>
            <a:br>
              <a:rPr lang="en-US" dirty="0" smtClean="0"/>
            </a:br>
            <a:r>
              <a:rPr lang="en-US" i="1" dirty="0" smtClean="0"/>
              <a:t>Zurich, Switzerland: Computer Engineering and Networks Laboratory (TIK), Swiss Federal Institute of Technology (ETH), </a:t>
            </a:r>
            <a:r>
              <a:rPr lang="en-US" b="1" dirty="0" smtClean="0"/>
              <a:t>1998</a:t>
            </a:r>
            <a:r>
              <a:rPr lang="en-US" dirty="0" smtClean="0"/>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Multi-Attribute Problems</a:t>
            </a:r>
            <a:endParaRPr lang="en-US" dirty="0"/>
          </a:p>
        </p:txBody>
      </p:sp>
      <p:pic>
        <p:nvPicPr>
          <p:cNvPr id="2050" name="Picture 2" descr="C:\Users\mdaskilewicz\Desktop\cartoon-paret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7157" y="1281914"/>
            <a:ext cx="4960760" cy="445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342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Ordering Solutions</a:t>
            </a:r>
            <a:endParaRPr lang="en-US" dirty="0"/>
          </a:p>
        </p:txBody>
      </p:sp>
      <p:sp>
        <p:nvSpPr>
          <p:cNvPr id="3" name="Content Placeholder 2"/>
          <p:cNvSpPr>
            <a:spLocks noGrp="1"/>
          </p:cNvSpPr>
          <p:nvPr>
            <p:ph idx="1"/>
          </p:nvPr>
        </p:nvSpPr>
        <p:spPr>
          <a:xfrm>
            <a:off x="152400" y="1143000"/>
            <a:ext cx="8839200" cy="5308600"/>
          </a:xfrm>
        </p:spPr>
        <p:txBody>
          <a:bodyPr>
            <a:normAutofit/>
          </a:bodyPr>
          <a:lstStyle/>
          <a:p>
            <a:r>
              <a:rPr lang="en-US" dirty="0" smtClean="0"/>
              <a:t>In “single-objective” optimization, any two designs, x1 and x2 can be compared, by using the objective function, to determine which is preferred (or that both are equally preferable)</a:t>
            </a:r>
          </a:p>
          <a:p>
            <a:endParaRPr lang="en-US" dirty="0" smtClean="0"/>
          </a:p>
          <a:p>
            <a:r>
              <a:rPr lang="en-US" dirty="0" smtClean="0"/>
              <a:t>The objective function therefore defines a “total order” on the feasible designs</a:t>
            </a:r>
          </a:p>
          <a:p>
            <a:endParaRPr lang="en-US" dirty="0"/>
          </a:p>
        </p:txBody>
      </p:sp>
    </p:spTree>
    <p:extLst>
      <p:ext uri="{BB962C8B-B14F-4D97-AF65-F5344CB8AC3E}">
        <p14:creationId xmlns:p14="http://schemas.microsoft.com/office/powerpoint/2010/main" val="712986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Ordering Solutions</a:t>
            </a:r>
            <a:endParaRPr lang="en-US" dirty="0"/>
          </a:p>
        </p:txBody>
      </p:sp>
      <p:sp>
        <p:nvSpPr>
          <p:cNvPr id="3" name="Content Placeholder 2"/>
          <p:cNvSpPr>
            <a:spLocks noGrp="1"/>
          </p:cNvSpPr>
          <p:nvPr>
            <p:ph idx="1"/>
          </p:nvPr>
        </p:nvSpPr>
        <p:spPr>
          <a:xfrm>
            <a:off x="152400" y="1143000"/>
            <a:ext cx="8839200" cy="5308600"/>
          </a:xfrm>
        </p:spPr>
        <p:txBody>
          <a:bodyPr>
            <a:normAutofit/>
          </a:bodyPr>
          <a:lstStyle/>
          <a:p>
            <a:r>
              <a:rPr lang="en-US" dirty="0" smtClean="0"/>
              <a:t>Requirements for a total ordering</a:t>
            </a:r>
          </a:p>
          <a:p>
            <a:endParaRPr lang="en-US" sz="1800" dirty="0" smtClean="0"/>
          </a:p>
          <a:p>
            <a:pPr lvl="1"/>
            <a:r>
              <a:rPr lang="en-US" sz="2800" u="sng" dirty="0" err="1" smtClean="0"/>
              <a:t>Antisymmetry</a:t>
            </a:r>
            <a:r>
              <a:rPr lang="en-US" sz="2800" dirty="0" smtClean="0"/>
              <a:t>: If </a:t>
            </a:r>
            <a:r>
              <a:rPr lang="en-US" sz="2800" i="1" dirty="0" smtClean="0"/>
              <a:t>f(x</a:t>
            </a:r>
            <a:r>
              <a:rPr lang="en-US" sz="2800" i="1" baseline="-25000" dirty="0" smtClean="0"/>
              <a:t>1</a:t>
            </a:r>
            <a:r>
              <a:rPr lang="en-US" sz="2800" i="1" dirty="0" smtClean="0"/>
              <a:t>)</a:t>
            </a:r>
            <a:r>
              <a:rPr lang="en-US" sz="2800" dirty="0" smtClean="0"/>
              <a:t> </a:t>
            </a:r>
            <a:r>
              <a:rPr lang="en-US" sz="2800" dirty="0"/>
              <a:t>≤ </a:t>
            </a:r>
            <a:r>
              <a:rPr lang="en-US" sz="2800" i="1" dirty="0" smtClean="0"/>
              <a:t>f(x</a:t>
            </a:r>
            <a:r>
              <a:rPr lang="en-US" sz="2800" i="1" baseline="-25000" dirty="0" smtClean="0"/>
              <a:t>2</a:t>
            </a:r>
            <a:r>
              <a:rPr lang="en-US" sz="2800" i="1" dirty="0" smtClean="0"/>
              <a:t>)</a:t>
            </a:r>
            <a:r>
              <a:rPr lang="en-US" sz="2800" dirty="0" smtClean="0"/>
              <a:t> </a:t>
            </a:r>
            <a:r>
              <a:rPr lang="en-US" sz="2800" dirty="0"/>
              <a:t>and </a:t>
            </a:r>
            <a:r>
              <a:rPr lang="en-US" sz="2800" i="1" dirty="0" smtClean="0"/>
              <a:t>f(x</a:t>
            </a:r>
            <a:r>
              <a:rPr lang="en-US" sz="2800" i="1" baseline="-25000" dirty="0" smtClean="0"/>
              <a:t>2</a:t>
            </a:r>
            <a:r>
              <a:rPr lang="en-US" sz="2800" i="1" dirty="0" smtClean="0"/>
              <a:t>)</a:t>
            </a:r>
            <a:r>
              <a:rPr lang="en-US" sz="2800" dirty="0" smtClean="0"/>
              <a:t> </a:t>
            </a:r>
            <a:r>
              <a:rPr lang="en-US" sz="2800" dirty="0"/>
              <a:t>≤ </a:t>
            </a:r>
            <a:r>
              <a:rPr lang="en-US" sz="2800" i="1" dirty="0" smtClean="0"/>
              <a:t>f(x</a:t>
            </a:r>
            <a:r>
              <a:rPr lang="en-US" sz="2800" i="1" baseline="-25000" dirty="0" smtClean="0"/>
              <a:t>1</a:t>
            </a:r>
            <a:r>
              <a:rPr lang="en-US" sz="2800" i="1" dirty="0" smtClean="0"/>
              <a:t>)</a:t>
            </a:r>
            <a:r>
              <a:rPr lang="en-US" sz="2800" dirty="0" smtClean="0"/>
              <a:t> </a:t>
            </a:r>
            <a:r>
              <a:rPr lang="en-US" sz="2800" dirty="0"/>
              <a:t>then </a:t>
            </a:r>
            <a:r>
              <a:rPr lang="en-US" sz="2800" i="1" dirty="0" smtClean="0"/>
              <a:t>f(x</a:t>
            </a:r>
            <a:r>
              <a:rPr lang="en-US" sz="2800" i="1" baseline="-25000" dirty="0" smtClean="0"/>
              <a:t>1</a:t>
            </a:r>
            <a:r>
              <a:rPr lang="en-US" sz="2800" i="1" dirty="0" smtClean="0"/>
              <a:t>)</a:t>
            </a:r>
            <a:r>
              <a:rPr lang="en-US" sz="2800" dirty="0" smtClean="0"/>
              <a:t> = </a:t>
            </a:r>
            <a:r>
              <a:rPr lang="en-US" sz="2800" i="1" dirty="0" smtClean="0"/>
              <a:t>f(x</a:t>
            </a:r>
            <a:r>
              <a:rPr lang="en-US" sz="2800" i="1" baseline="-25000" dirty="0" smtClean="0"/>
              <a:t>2</a:t>
            </a:r>
            <a:r>
              <a:rPr lang="en-US" sz="2800" i="1" dirty="0" smtClean="0"/>
              <a:t>)</a:t>
            </a:r>
          </a:p>
          <a:p>
            <a:pPr lvl="1"/>
            <a:endParaRPr lang="en-US" sz="2800" i="1" dirty="0" smtClean="0"/>
          </a:p>
          <a:p>
            <a:pPr lvl="1"/>
            <a:r>
              <a:rPr lang="en-US" sz="2800" u="sng" dirty="0" smtClean="0"/>
              <a:t>Transitivity</a:t>
            </a:r>
            <a:r>
              <a:rPr lang="en-US" sz="2800" i="1" dirty="0" smtClean="0"/>
              <a:t>: </a:t>
            </a:r>
            <a:r>
              <a:rPr lang="en-US" sz="2800" dirty="0" smtClean="0"/>
              <a:t>If </a:t>
            </a:r>
            <a:r>
              <a:rPr lang="en-US" sz="2800" i="1" dirty="0"/>
              <a:t>f(x</a:t>
            </a:r>
            <a:r>
              <a:rPr lang="en-US" sz="2800" i="1" baseline="-25000" dirty="0"/>
              <a:t>1</a:t>
            </a:r>
            <a:r>
              <a:rPr lang="en-US" sz="2800" i="1" dirty="0"/>
              <a:t>)</a:t>
            </a:r>
            <a:r>
              <a:rPr lang="en-US" sz="2800" dirty="0"/>
              <a:t> ≤ </a:t>
            </a:r>
            <a:r>
              <a:rPr lang="en-US" sz="2800" i="1" dirty="0"/>
              <a:t>f(x</a:t>
            </a:r>
            <a:r>
              <a:rPr lang="en-US" sz="2800" i="1" baseline="-25000" dirty="0"/>
              <a:t>2</a:t>
            </a:r>
            <a:r>
              <a:rPr lang="en-US" sz="2800" i="1" dirty="0"/>
              <a:t>)</a:t>
            </a:r>
            <a:r>
              <a:rPr lang="en-US" sz="2800" dirty="0" smtClean="0"/>
              <a:t> </a:t>
            </a:r>
            <a:r>
              <a:rPr lang="en-US" sz="2800" dirty="0"/>
              <a:t>and </a:t>
            </a:r>
            <a:r>
              <a:rPr lang="en-US" sz="2800" i="1" dirty="0" smtClean="0"/>
              <a:t>f(x</a:t>
            </a:r>
            <a:r>
              <a:rPr lang="en-US" sz="2800" i="1" baseline="-25000" dirty="0" smtClean="0"/>
              <a:t>2</a:t>
            </a:r>
            <a:r>
              <a:rPr lang="en-US" sz="2800" i="1" dirty="0" smtClean="0"/>
              <a:t>)</a:t>
            </a:r>
            <a:r>
              <a:rPr lang="en-US" sz="2800" dirty="0" smtClean="0"/>
              <a:t> </a:t>
            </a:r>
            <a:r>
              <a:rPr lang="en-US" sz="2800" dirty="0"/>
              <a:t>≤ </a:t>
            </a:r>
            <a:r>
              <a:rPr lang="en-US" sz="2800" i="1" dirty="0" smtClean="0"/>
              <a:t>f(x</a:t>
            </a:r>
            <a:r>
              <a:rPr lang="en-US" sz="2800" i="1" baseline="-25000" dirty="0" smtClean="0"/>
              <a:t>3</a:t>
            </a:r>
            <a:r>
              <a:rPr lang="en-US" sz="2800" i="1" dirty="0" smtClean="0"/>
              <a:t>)</a:t>
            </a:r>
            <a:r>
              <a:rPr lang="en-US" sz="2800" dirty="0" smtClean="0"/>
              <a:t> </a:t>
            </a:r>
            <a:r>
              <a:rPr lang="en-US" sz="2800" dirty="0"/>
              <a:t>then </a:t>
            </a:r>
            <a:r>
              <a:rPr lang="en-US" sz="2800" i="1" dirty="0"/>
              <a:t>f(x</a:t>
            </a:r>
            <a:r>
              <a:rPr lang="en-US" sz="2800" i="1" baseline="-25000" dirty="0"/>
              <a:t>1</a:t>
            </a:r>
            <a:r>
              <a:rPr lang="en-US" sz="2800" i="1" dirty="0"/>
              <a:t>)</a:t>
            </a:r>
            <a:r>
              <a:rPr lang="en-US" sz="2800" dirty="0"/>
              <a:t> ≤ </a:t>
            </a:r>
            <a:r>
              <a:rPr lang="en-US" sz="2800" i="1" dirty="0" smtClean="0"/>
              <a:t>f(x</a:t>
            </a:r>
            <a:r>
              <a:rPr lang="en-US" sz="2800" i="1" baseline="-25000" dirty="0" smtClean="0"/>
              <a:t>3</a:t>
            </a:r>
            <a:r>
              <a:rPr lang="en-US" sz="2800" i="1" dirty="0" smtClean="0"/>
              <a:t>)</a:t>
            </a:r>
          </a:p>
          <a:p>
            <a:pPr lvl="1"/>
            <a:endParaRPr lang="en-US" sz="2800" i="1" dirty="0" smtClean="0"/>
          </a:p>
          <a:p>
            <a:pPr lvl="1"/>
            <a:r>
              <a:rPr lang="en-US" sz="2800" u="sng" dirty="0" smtClean="0"/>
              <a:t>Totality</a:t>
            </a:r>
            <a:r>
              <a:rPr lang="en-US" sz="2800" i="1" dirty="0" smtClean="0"/>
              <a:t>: </a:t>
            </a:r>
            <a:r>
              <a:rPr lang="en-US" sz="2800" dirty="0" smtClean="0"/>
              <a:t>Either </a:t>
            </a:r>
            <a:r>
              <a:rPr lang="en-US" sz="2800" i="1" dirty="0"/>
              <a:t>f(x</a:t>
            </a:r>
            <a:r>
              <a:rPr lang="en-US" sz="2800" i="1" baseline="-25000" dirty="0"/>
              <a:t>1</a:t>
            </a:r>
            <a:r>
              <a:rPr lang="en-US" sz="2800" i="1" dirty="0"/>
              <a:t>)</a:t>
            </a:r>
            <a:r>
              <a:rPr lang="en-US" sz="2800" dirty="0"/>
              <a:t> ≤ </a:t>
            </a:r>
            <a:r>
              <a:rPr lang="en-US" sz="2800" i="1" dirty="0"/>
              <a:t>f(x</a:t>
            </a:r>
            <a:r>
              <a:rPr lang="en-US" sz="2800" i="1" baseline="-25000" dirty="0"/>
              <a:t>2</a:t>
            </a:r>
            <a:r>
              <a:rPr lang="en-US" sz="2800" i="1" dirty="0"/>
              <a:t>)</a:t>
            </a:r>
            <a:r>
              <a:rPr lang="en-US" sz="2800" i="1" dirty="0" smtClean="0"/>
              <a:t> </a:t>
            </a:r>
            <a:r>
              <a:rPr lang="en-US" sz="2800" i="1" dirty="0"/>
              <a:t>or </a:t>
            </a:r>
            <a:r>
              <a:rPr lang="en-US" sz="2800" i="1" dirty="0" smtClean="0"/>
              <a:t>f(x</a:t>
            </a:r>
            <a:r>
              <a:rPr lang="en-US" sz="2800" i="1" baseline="-25000" dirty="0" smtClean="0"/>
              <a:t>2</a:t>
            </a:r>
            <a:r>
              <a:rPr lang="en-US" sz="2800" i="1" dirty="0" smtClean="0"/>
              <a:t>)</a:t>
            </a:r>
            <a:r>
              <a:rPr lang="en-US" sz="2800" dirty="0" smtClean="0"/>
              <a:t> </a:t>
            </a:r>
            <a:r>
              <a:rPr lang="en-US" sz="2800" dirty="0"/>
              <a:t>≤ </a:t>
            </a:r>
            <a:r>
              <a:rPr lang="en-US" sz="2800" i="1" dirty="0" smtClean="0"/>
              <a:t>f(x</a:t>
            </a:r>
            <a:r>
              <a:rPr lang="en-US" sz="2800" i="1" baseline="-25000" dirty="0" smtClean="0"/>
              <a:t>1</a:t>
            </a:r>
            <a:r>
              <a:rPr lang="en-US" sz="2800" i="1" dirty="0" smtClean="0"/>
              <a:t>) </a:t>
            </a:r>
            <a:r>
              <a:rPr lang="en-US" sz="2800" dirty="0"/>
              <a:t>(or both)	</a:t>
            </a:r>
            <a:endParaRPr lang="en-US" sz="2800" dirty="0" smtClean="0"/>
          </a:p>
          <a:p>
            <a:pPr lvl="1"/>
            <a:endParaRPr lang="en-US" sz="1800" dirty="0" smtClean="0"/>
          </a:p>
          <a:p>
            <a:r>
              <a:rPr lang="en-US" dirty="0" smtClean="0"/>
              <a:t>The third property, totality, ensures that we can compare ANY two designs with the objective function to determine which design is better (or that both are equally good).</a:t>
            </a:r>
            <a:endParaRPr lang="en-US" dirty="0"/>
          </a:p>
          <a:p>
            <a:endParaRPr lang="en-US" dirty="0"/>
          </a:p>
        </p:txBody>
      </p:sp>
    </p:spTree>
    <p:extLst>
      <p:ext uri="{BB962C8B-B14F-4D97-AF65-F5344CB8AC3E}">
        <p14:creationId xmlns:p14="http://schemas.microsoft.com/office/powerpoint/2010/main" val="1140243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SGA">
  <a:themeElements>
    <a:clrScheme name="SG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G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G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G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G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G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G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G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G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G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G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G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G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G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5659</TotalTime>
  <Words>2757</Words>
  <Application>Microsoft Office PowerPoint</Application>
  <PresentationFormat>On-screen Show (4:3)</PresentationFormat>
  <Paragraphs>266</Paragraphs>
  <Slides>69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Arial Black</vt:lpstr>
      <vt:lpstr>Arial Narrow</vt:lpstr>
      <vt:lpstr>Calibri</vt:lpstr>
      <vt:lpstr>Copperplate Gothic Bold</vt:lpstr>
      <vt:lpstr>Times New Roman</vt:lpstr>
      <vt:lpstr>Wingdings</vt:lpstr>
      <vt:lpstr>SGA</vt:lpstr>
      <vt:lpstr>Multi-Objective Optimization: Principles and Algorithms</vt:lpstr>
      <vt:lpstr>Multi-Attribute Problems</vt:lpstr>
      <vt:lpstr>Multi-Attribute Problems</vt:lpstr>
      <vt:lpstr>Multi-Attribute Problems</vt:lpstr>
      <vt:lpstr>Multi-Attribute Problems</vt:lpstr>
      <vt:lpstr>Multi-Attribute Problems</vt:lpstr>
      <vt:lpstr>Multi-Attribute Problems</vt:lpstr>
      <vt:lpstr>Ordering Solutions</vt:lpstr>
      <vt:lpstr>Ordering Solutions</vt:lpstr>
      <vt:lpstr>Ordering Solutions</vt:lpstr>
      <vt:lpstr>Pareto Dominance</vt:lpstr>
      <vt:lpstr>Pareto Dominance</vt:lpstr>
      <vt:lpstr>Pareto Dominance</vt:lpstr>
      <vt:lpstr>Definition of Pareto Dominance</vt:lpstr>
      <vt:lpstr>Pareto Optimality</vt:lpstr>
      <vt:lpstr>Pareto Frontiers</vt:lpstr>
      <vt:lpstr>Pareto Frontier of a Continuous Set</vt:lpstr>
      <vt:lpstr>Pareto Frontier of a Discrete Set</vt:lpstr>
      <vt:lpstr>Pareto Frontier of a Concave Set</vt:lpstr>
      <vt:lpstr>Theory Summary</vt:lpstr>
      <vt:lpstr>Theory Summary</vt:lpstr>
      <vt:lpstr>Multi-Objective Optimization</vt:lpstr>
      <vt:lpstr>Multi-Objective Optimization</vt:lpstr>
      <vt:lpstr>Multi-Objective Optimization vs. Monte Carlo</vt:lpstr>
      <vt:lpstr>Multi-Objective Optimization Algorithms</vt:lpstr>
      <vt:lpstr>Pareto Filtering</vt:lpstr>
      <vt:lpstr>Aggregate Objective Function Approach</vt:lpstr>
      <vt:lpstr>Aggregate Objective Function Approach</vt:lpstr>
      <vt:lpstr>Aggregate Objective Function Approach</vt:lpstr>
      <vt:lpstr>Weighted p-norm</vt:lpstr>
      <vt:lpstr>Weighted Sum Example</vt:lpstr>
      <vt:lpstr>Weighted Sum Example</vt:lpstr>
      <vt:lpstr>Weighted Sum Example</vt:lpstr>
      <vt:lpstr>Weighted Sum Example</vt:lpstr>
      <vt:lpstr>Weighted Sum Example</vt:lpstr>
      <vt:lpstr>Epsilon-Constraint Method</vt:lpstr>
      <vt:lpstr>Epsilon-Constraint Method</vt:lpstr>
      <vt:lpstr>Epsilon-Constraint Method</vt:lpstr>
      <vt:lpstr>Epsilon-Constraint Method</vt:lpstr>
      <vt:lpstr>Epsilon-Constraint Method</vt:lpstr>
      <vt:lpstr>Epsilon-Constraint Method</vt:lpstr>
      <vt:lpstr>Normal Boundary Intersection</vt:lpstr>
      <vt:lpstr>Normal Boundary Intersection</vt:lpstr>
      <vt:lpstr>Normal Boundary Intersection</vt:lpstr>
      <vt:lpstr>Normal Boundary Intersection</vt:lpstr>
      <vt:lpstr>Normal Boundary Intersection</vt:lpstr>
      <vt:lpstr>Normal Boundary Intersection</vt:lpstr>
      <vt:lpstr>Normal Boundary Intersection</vt:lpstr>
      <vt:lpstr>(Normalized) Normal Constraint Method</vt:lpstr>
      <vt:lpstr>(Normalized) Normal Constraint Method</vt:lpstr>
      <vt:lpstr>NSGA-II</vt:lpstr>
      <vt:lpstr>NSGA-II</vt:lpstr>
      <vt:lpstr>Non-Domination Levels</vt:lpstr>
      <vt:lpstr>Non-Domination Levels</vt:lpstr>
      <vt:lpstr>Crowding Distance</vt:lpstr>
      <vt:lpstr>Crowding Distance</vt:lpstr>
      <vt:lpstr>Crowding Distance</vt:lpstr>
      <vt:lpstr>Crowding Distance</vt:lpstr>
      <vt:lpstr>NSGA-II Algorithm</vt:lpstr>
      <vt:lpstr>NSGA-II Algorithm</vt:lpstr>
      <vt:lpstr>NSGA-II Algorithm</vt:lpstr>
      <vt:lpstr>NSGA-II Algorithm</vt:lpstr>
      <vt:lpstr>Constrained NSGA-II</vt:lpstr>
      <vt:lpstr>NSGA-II Example</vt:lpstr>
      <vt:lpstr>NSGA-II Example</vt:lpstr>
      <vt:lpstr>NSGA-II Example</vt:lpstr>
      <vt:lpstr>References</vt:lpstr>
      <vt:lpstr>References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J. German</dc:creator>
  <cp:lastModifiedBy>Lightsey, Edgar G</cp:lastModifiedBy>
  <cp:revision>467</cp:revision>
  <dcterms:created xsi:type="dcterms:W3CDTF">2013-01-05T19:54:54Z</dcterms:created>
  <dcterms:modified xsi:type="dcterms:W3CDTF">2017-01-08T23:33:40Z</dcterms:modified>
</cp:coreProperties>
</file>